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62" r:id="rId3"/>
  </p:sldMasterIdLst>
  <p:notesMasterIdLst>
    <p:notesMasterId r:id="rId27"/>
  </p:notesMasterIdLst>
  <p:sldIdLst>
    <p:sldId id="256" r:id="rId4"/>
    <p:sldId id="266" r:id="rId5"/>
    <p:sldId id="267" r:id="rId6"/>
    <p:sldId id="270" r:id="rId7"/>
    <p:sldId id="257" r:id="rId8"/>
    <p:sldId id="271" r:id="rId9"/>
    <p:sldId id="273" r:id="rId10"/>
    <p:sldId id="274" r:id="rId11"/>
    <p:sldId id="258" r:id="rId12"/>
    <p:sldId id="279" r:id="rId13"/>
    <p:sldId id="285" r:id="rId14"/>
    <p:sldId id="278" r:id="rId15"/>
    <p:sldId id="275" r:id="rId16"/>
    <p:sldId id="280" r:id="rId17"/>
    <p:sldId id="281" r:id="rId18"/>
    <p:sldId id="259" r:id="rId19"/>
    <p:sldId id="282" r:id="rId20"/>
    <p:sldId id="283" r:id="rId21"/>
    <p:sldId id="284" r:id="rId22"/>
    <p:sldId id="261" r:id="rId23"/>
    <p:sldId id="262" r:id="rId24"/>
    <p:sldId id="286" r:id="rId25"/>
    <p:sldId id="287"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0" y="38"/>
      </p:cViewPr>
      <p:guideLst/>
    </p:cSldViewPr>
  </p:slideViewPr>
  <p:notesTextViewPr>
    <p:cViewPr>
      <p:scale>
        <a:sx n="1" d="1"/>
        <a:sy n="1" d="1"/>
      </p:scale>
      <p:origin x="0" y="0"/>
    </p:cViewPr>
  </p:notesTextViewPr>
  <p:notesViewPr>
    <p:cSldViewPr snapToGrid="0" snapToObjects="1">
      <p:cViewPr varScale="1">
        <p:scale>
          <a:sx n="40" d="100"/>
          <a:sy n="40" d="100"/>
        </p:scale>
        <p:origin x="3523"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64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2561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0122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81100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34416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5243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267884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1475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1266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029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4B82-9732-DE13-5EE8-6FAB5A1DD753}"/>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C7F859D5-FCE0-45D0-4622-7626CF4CF974}"/>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A61E7BA5-03E6-D020-BB74-CBD076471B74}"/>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B4B79-A879-0B92-16F2-AC372CF69480}"/>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88B5EFAD-52D8-F2E1-42FD-89120C5BCCC5}"/>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44D2FDA5-0ED3-9BE8-1627-F639C8C51727}"/>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2467657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F6FB-5595-5808-9AEC-5A9E0E13101F}"/>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DA37E331-9762-2E6F-5BEC-8C606FEC82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ECB51CC-1ADA-EE53-D2A2-9F59D88E0CDD}"/>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FD242568-AA3F-44E5-F784-857A79AC4A4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127DB631-3D04-1F67-EDF1-A0CBEE23FCD7}"/>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4189229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A01182-DBED-7CCB-8C86-7A382C36070A}"/>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61425D37-614F-867B-9FC7-B6332C93BFEB}"/>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98048D9-45AB-04AB-014A-4FE67BBD1082}"/>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E99E30E1-4CD2-B7CC-9AD7-A0C7C71020CD}"/>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0A9798AF-E7A1-7152-0E72-A676D7C9C9FE}"/>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3820864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D5D9-09EC-616E-7317-31A31477B376}"/>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5EE8C702-815F-0675-FB91-8DED0D6C27A9}"/>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65507526-9FD1-E341-9236-3004129012F0}"/>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AAA6BA36-B78E-03AB-8760-E893031F6FE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E11E14B-2C00-1379-B95F-EB69B6F7016A}"/>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652285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62D0-DEBA-FA77-1A98-203762F4B012}"/>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D9FFEAF8-FF0B-B2AF-9933-4EFFE6A915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DCE2AE37-78DC-25CA-49F0-4570CD9E78D3}"/>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111EF24D-3121-48C8-2FD0-9B01737767A9}"/>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4595F76-F4F0-971E-2576-F64120EEADA2}"/>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658858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AF3-19E2-78FE-F880-61D7925D1661}"/>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EC93DA67-09E6-5931-6A9B-BCB844E74CD6}"/>
              </a:ext>
            </a:extLst>
          </p:cNvPr>
          <p:cNvSpPr>
            <a:spLocks noGrp="1"/>
          </p:cNvSpPr>
          <p:nvPr>
            <p:ph type="body" idx="1"/>
          </p:nvPr>
        </p:nvSpPr>
        <p:spPr>
          <a:xfrm>
            <a:off x="998538" y="5507038"/>
            <a:ext cx="12619037" cy="180022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26BBB-3BA8-0DA9-829F-1C703C8307D8}"/>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482E205A-8439-FE21-D986-313B58289E9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2B15E54D-D7EF-3DC7-5353-A87F91F8FA58}"/>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65883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84B2-3F93-2AE7-924F-E1EF61E7FEAD}"/>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059D53CE-7508-11FD-19A4-9300B487A968}"/>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FE8EB8D8-D3C5-9337-ED2D-BFEB453286A6}"/>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1B395C73-21F1-BA85-A995-74ED3D6C695A}"/>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494B25CE-26B8-4147-FAA5-44FF950E8642}"/>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25353A93-FAE7-99D7-19C8-9D916085CD0D}"/>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1424519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1902-1338-B92A-9E36-A773A1030786}"/>
              </a:ext>
            </a:extLst>
          </p:cNvPr>
          <p:cNvSpPr>
            <a:spLocks noGrp="1"/>
          </p:cNvSpPr>
          <p:nvPr>
            <p:ph type="title"/>
          </p:nvPr>
        </p:nvSpPr>
        <p:spPr>
          <a:xfrm>
            <a:off x="1008063" y="438150"/>
            <a:ext cx="12619037" cy="1590675"/>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4F938F1D-A74F-86F1-3759-B4862E7EE8BF}"/>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AF757-72F5-6EC4-77E2-E0D91E3CEF3A}"/>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A3D65C2E-2D7D-8473-7BDD-6EEB6654D497}"/>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290472-48EB-30A6-E7CF-4FD8AB8EEFFB}"/>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5004E39A-3C11-2569-A27B-F591E9491365}"/>
              </a:ext>
            </a:extLst>
          </p:cNvPr>
          <p:cNvSpPr>
            <a:spLocks noGrp="1"/>
          </p:cNvSpPr>
          <p:nvPr>
            <p:ph type="dt" sz="half" idx="10"/>
          </p:nvPr>
        </p:nvSpPr>
        <p:spPr/>
        <p:txBody>
          <a:bodyPr/>
          <a:lstStyle/>
          <a:p>
            <a:endParaRPr lang="fa-IR"/>
          </a:p>
        </p:txBody>
      </p:sp>
      <p:sp>
        <p:nvSpPr>
          <p:cNvPr id="8" name="Footer Placeholder 7">
            <a:extLst>
              <a:ext uri="{FF2B5EF4-FFF2-40B4-BE49-F238E27FC236}">
                <a16:creationId xmlns:a16="http://schemas.microsoft.com/office/drawing/2014/main" id="{2F67B0FD-80A1-A13F-1B94-2192403F3B6C}"/>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595DECFC-D3C7-358A-2FF3-EFA32CD15244}"/>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3352435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1680-E62D-5142-051F-208396C0AA4E}"/>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93850A31-6E86-9171-A6AA-636C3E7326D4}"/>
              </a:ext>
            </a:extLst>
          </p:cNvPr>
          <p:cNvSpPr>
            <a:spLocks noGrp="1"/>
          </p:cNvSpPr>
          <p:nvPr>
            <p:ph type="dt" sz="half" idx="10"/>
          </p:nvPr>
        </p:nvSpPr>
        <p:spPr/>
        <p:txBody>
          <a:bodyPr/>
          <a:lstStyle/>
          <a:p>
            <a:endParaRPr lang="fa-IR"/>
          </a:p>
        </p:txBody>
      </p:sp>
      <p:sp>
        <p:nvSpPr>
          <p:cNvPr id="4" name="Footer Placeholder 3">
            <a:extLst>
              <a:ext uri="{FF2B5EF4-FFF2-40B4-BE49-F238E27FC236}">
                <a16:creationId xmlns:a16="http://schemas.microsoft.com/office/drawing/2014/main" id="{FFA7D0ED-5633-FA6A-1115-C1D36A97A169}"/>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DAA11C46-C44F-A2B4-E28D-99BCF2861D5E}"/>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1785848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9E6CE-0A24-6F64-4FE7-7BE35E2A802B}"/>
              </a:ext>
            </a:extLst>
          </p:cNvPr>
          <p:cNvSpPr>
            <a:spLocks noGrp="1"/>
          </p:cNvSpPr>
          <p:nvPr>
            <p:ph type="dt" sz="half" idx="10"/>
          </p:nvPr>
        </p:nvSpPr>
        <p:spPr/>
        <p:txBody>
          <a:bodyPr/>
          <a:lstStyle/>
          <a:p>
            <a:endParaRPr lang="fa-IR"/>
          </a:p>
        </p:txBody>
      </p:sp>
      <p:sp>
        <p:nvSpPr>
          <p:cNvPr id="3" name="Footer Placeholder 2">
            <a:extLst>
              <a:ext uri="{FF2B5EF4-FFF2-40B4-BE49-F238E27FC236}">
                <a16:creationId xmlns:a16="http://schemas.microsoft.com/office/drawing/2014/main" id="{575882FF-E408-A15E-4960-0D6C92DAF15B}"/>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AD481E06-5331-758A-D3BB-3F98FA261834}"/>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377357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026AD-041C-C22B-6953-1D552C2E38AB}"/>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DF0A431F-9DA9-2F24-583D-7A7658B26FB3}"/>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D245C776-5B52-53E4-E30A-2A426C0DCCDE}"/>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640E333D-0464-EBF8-C806-1CCAE46957EB}"/>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EDF37316-146F-985C-3630-A0B9089360FF}"/>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1276271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7C20-8B45-AD37-FABB-EE47929DC01A}"/>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8D38C242-3E37-A0D6-9F89-415B56F7193A}"/>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BF92B160-4EF9-BC5F-7066-BE7CCBF36DF9}"/>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04A4A-981E-60CB-7556-9762C57497A6}"/>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61714AC4-91D0-3BC1-3B06-DF7D4EB688E3}"/>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55FF54D0-D4BE-348D-E8C5-DEF2EBC80E7F}"/>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179000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2C0B-FD8B-7F26-9AF3-795A32CCC161}"/>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135B5C20-4E51-D2D4-7EF3-F8C3EBE00C16}"/>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B88659C7-97AF-4310-34E6-6072BE8CC77A}"/>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E50B8-B3AB-42C7-7896-C5E9F7BDDB6D}"/>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F2608452-6345-8E70-EC74-D347D1EDB282}"/>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73A32268-C446-FB97-00C5-7E37AEE4709C}"/>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3989246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4166-5A5F-89D4-C32B-D3496351EF52}"/>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BF1AF089-44A6-6257-2AAE-B827BE5CE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96428A19-A97C-1AE3-FF56-75D1E08C210F}"/>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26359FED-B3A2-8E57-6130-2BD9D12F7632}"/>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32FA6FE0-6620-CB4C-FE06-114EC6427610}"/>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713833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5FFDE-DD29-E0A0-4C30-4E403CEF5F5C}"/>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318938CE-8B93-20AB-9FBC-0D93A9ACDC0C}"/>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6B7E5498-D755-DC24-EA02-B3DB0A425DCB}"/>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1CD9BDC7-EB07-BD67-5794-6C726EDB27FD}"/>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C732BD33-E46E-7CD0-4B54-91AB760EE667}"/>
              </a:ext>
            </a:extLst>
          </p:cNvPr>
          <p:cNvSpPr>
            <a:spLocks noGrp="1"/>
          </p:cNvSpPr>
          <p:nvPr>
            <p:ph type="sldNum" sz="quarter" idx="12"/>
          </p:nvPr>
        </p:nvSpPr>
        <p:spPr/>
        <p:txBody>
          <a:bodyPr/>
          <a:lstStyle/>
          <a:p>
            <a:fld id="{56B17331-2C9F-4C5E-8F9A-5DB0677644D1}" type="slidenum">
              <a:rPr lang="fa-IR" smtClean="0"/>
              <a:t>‹#›</a:t>
            </a:fld>
            <a:endParaRPr lang="fa-IR"/>
          </a:p>
        </p:txBody>
      </p:sp>
    </p:spTree>
    <p:extLst>
      <p:ext uri="{BB962C8B-B14F-4D97-AF65-F5344CB8AC3E}">
        <p14:creationId xmlns:p14="http://schemas.microsoft.com/office/powerpoint/2010/main" val="382598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BB7E-0066-710D-BEAC-213297F785A5}"/>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26E76F72-4613-6E06-EF3C-9DB2040E3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106BD01E-D439-3574-95A1-B929A68B6A9B}"/>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FC8B158A-BA6F-DBEF-F510-F2BCA8FAF134}"/>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013501E8-7E16-AC79-6CCD-C3879B96E726}"/>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40425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8327-917C-1617-98CD-DFD4111FB45F}"/>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35A10364-BC50-35D7-D706-C78671DD9C40}"/>
              </a:ext>
            </a:extLst>
          </p:cNvPr>
          <p:cNvSpPr>
            <a:spLocks noGrp="1"/>
          </p:cNvSpPr>
          <p:nvPr>
            <p:ph type="body" idx="1"/>
          </p:nvPr>
        </p:nvSpPr>
        <p:spPr>
          <a:xfrm>
            <a:off x="998538" y="5507038"/>
            <a:ext cx="12619037" cy="1800225"/>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F9E94E-66EE-ABCE-7C93-3862E31F3A31}"/>
              </a:ext>
            </a:extLst>
          </p:cNvPr>
          <p:cNvSpPr>
            <a:spLocks noGrp="1"/>
          </p:cNvSpPr>
          <p:nvPr>
            <p:ph type="dt" sz="half" idx="10"/>
          </p:nvPr>
        </p:nvSpPr>
        <p:spPr/>
        <p:txBody>
          <a:bodyPr/>
          <a:lstStyle/>
          <a:p>
            <a:endParaRPr lang="fa-IR"/>
          </a:p>
        </p:txBody>
      </p:sp>
      <p:sp>
        <p:nvSpPr>
          <p:cNvPr id="5" name="Footer Placeholder 4">
            <a:extLst>
              <a:ext uri="{FF2B5EF4-FFF2-40B4-BE49-F238E27FC236}">
                <a16:creationId xmlns:a16="http://schemas.microsoft.com/office/drawing/2014/main" id="{D1B92F44-41D8-CA60-9ADB-CF737162CBCD}"/>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9B89B38F-C4E9-0B8F-D93E-6F64AA4DCD1F}"/>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169206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ECA4-7CE2-C588-C7E0-53F82B449FC4}"/>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617D2755-6C2C-6F40-4CCF-36129518F9C8}"/>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B666CA43-22F0-139C-EA39-15718C8D9DA5}"/>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BE181365-915E-7839-2B46-D098EB23EED3}"/>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9F5039A5-85FF-2825-F69D-6592D5C1CFCB}"/>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92D44BA7-5367-2E59-F893-85B6B466BD36}"/>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86631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37EE-D8BC-7AE3-0C9D-4FF053B1815B}"/>
              </a:ext>
            </a:extLst>
          </p:cNvPr>
          <p:cNvSpPr>
            <a:spLocks noGrp="1"/>
          </p:cNvSpPr>
          <p:nvPr>
            <p:ph type="title"/>
          </p:nvPr>
        </p:nvSpPr>
        <p:spPr>
          <a:xfrm>
            <a:off x="1008063" y="438150"/>
            <a:ext cx="12619037" cy="1590675"/>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9D8385CF-C791-3741-B390-B84BBDFBE03A}"/>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F03A6-A7BD-2A42-30B8-515E740B2392}"/>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BFC0F82D-1654-FF99-0C2F-9CBB22A48CB8}"/>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0307F8-CECF-F35B-5A68-D9FE0971C9C7}"/>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6361519F-D171-6223-2989-AD121B8F32B4}"/>
              </a:ext>
            </a:extLst>
          </p:cNvPr>
          <p:cNvSpPr>
            <a:spLocks noGrp="1"/>
          </p:cNvSpPr>
          <p:nvPr>
            <p:ph type="dt" sz="half" idx="10"/>
          </p:nvPr>
        </p:nvSpPr>
        <p:spPr/>
        <p:txBody>
          <a:bodyPr/>
          <a:lstStyle/>
          <a:p>
            <a:endParaRPr lang="fa-IR"/>
          </a:p>
        </p:txBody>
      </p:sp>
      <p:sp>
        <p:nvSpPr>
          <p:cNvPr id="8" name="Footer Placeholder 7">
            <a:extLst>
              <a:ext uri="{FF2B5EF4-FFF2-40B4-BE49-F238E27FC236}">
                <a16:creationId xmlns:a16="http://schemas.microsoft.com/office/drawing/2014/main" id="{9C28A96D-6377-BDAD-BD01-33815004BB66}"/>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9D0BA600-6A22-455B-DA33-9FB40D1609AE}"/>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84063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191A-FC77-03D4-7870-94D9C52DC8B9}"/>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79960219-121F-A642-0711-0ABC230F5166}"/>
              </a:ext>
            </a:extLst>
          </p:cNvPr>
          <p:cNvSpPr>
            <a:spLocks noGrp="1"/>
          </p:cNvSpPr>
          <p:nvPr>
            <p:ph type="dt" sz="half" idx="10"/>
          </p:nvPr>
        </p:nvSpPr>
        <p:spPr/>
        <p:txBody>
          <a:bodyPr/>
          <a:lstStyle/>
          <a:p>
            <a:endParaRPr lang="fa-IR"/>
          </a:p>
        </p:txBody>
      </p:sp>
      <p:sp>
        <p:nvSpPr>
          <p:cNvPr id="4" name="Footer Placeholder 3">
            <a:extLst>
              <a:ext uri="{FF2B5EF4-FFF2-40B4-BE49-F238E27FC236}">
                <a16:creationId xmlns:a16="http://schemas.microsoft.com/office/drawing/2014/main" id="{D446993A-C5E6-CE93-A4B5-4F0ACA561F59}"/>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202FBD98-B1D9-B6EA-A1BD-311CD67FDF20}"/>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1272272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9066C-9572-F677-AAE1-29F24201EC10}"/>
              </a:ext>
            </a:extLst>
          </p:cNvPr>
          <p:cNvSpPr>
            <a:spLocks noGrp="1"/>
          </p:cNvSpPr>
          <p:nvPr>
            <p:ph type="dt" sz="half" idx="10"/>
          </p:nvPr>
        </p:nvSpPr>
        <p:spPr/>
        <p:txBody>
          <a:bodyPr/>
          <a:lstStyle/>
          <a:p>
            <a:endParaRPr lang="fa-IR"/>
          </a:p>
        </p:txBody>
      </p:sp>
      <p:sp>
        <p:nvSpPr>
          <p:cNvPr id="3" name="Footer Placeholder 2">
            <a:extLst>
              <a:ext uri="{FF2B5EF4-FFF2-40B4-BE49-F238E27FC236}">
                <a16:creationId xmlns:a16="http://schemas.microsoft.com/office/drawing/2014/main" id="{E9DBD1A3-927F-62B4-9C64-400FB15F459C}"/>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56BCE207-AAA7-C380-4FC4-29BC7544BFE2}"/>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324162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1482-7509-79CB-538D-D804578F443B}"/>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28011A89-E780-28FE-3585-6D32A024DCB1}"/>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3B022C74-E758-9B76-A5BB-3993802D1D2F}"/>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22A38-99D0-3893-B40E-FE2A413E4231}"/>
              </a:ext>
            </a:extLst>
          </p:cNvPr>
          <p:cNvSpPr>
            <a:spLocks noGrp="1"/>
          </p:cNvSpPr>
          <p:nvPr>
            <p:ph type="dt" sz="half" idx="10"/>
          </p:nvPr>
        </p:nvSpPr>
        <p:spPr/>
        <p:txBody>
          <a:bodyPr/>
          <a:lstStyle/>
          <a:p>
            <a:endParaRPr lang="fa-IR"/>
          </a:p>
        </p:txBody>
      </p:sp>
      <p:sp>
        <p:nvSpPr>
          <p:cNvPr id="6" name="Footer Placeholder 5">
            <a:extLst>
              <a:ext uri="{FF2B5EF4-FFF2-40B4-BE49-F238E27FC236}">
                <a16:creationId xmlns:a16="http://schemas.microsoft.com/office/drawing/2014/main" id="{08A5F34C-E423-AA7C-1077-4B9AEB3B0087}"/>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A5669BA3-9CF7-CE7C-F62A-649630A211AA}"/>
              </a:ext>
            </a:extLst>
          </p:cNvPr>
          <p:cNvSpPr>
            <a:spLocks noGrp="1"/>
          </p:cNvSpPr>
          <p:nvPr>
            <p:ph type="sldNum" sz="quarter" idx="12"/>
          </p:nvPr>
        </p:nvSpPr>
        <p:spPr/>
        <p:txBody>
          <a:bodyPr/>
          <a:lstStyle/>
          <a:p>
            <a:fld id="{3F8D0B4F-0F23-4F0E-8331-56FF0A39A2C4}" type="slidenum">
              <a:rPr lang="fa-IR" smtClean="0"/>
              <a:t>‹#›</a:t>
            </a:fld>
            <a:endParaRPr lang="fa-IR"/>
          </a:p>
        </p:txBody>
      </p:sp>
    </p:spTree>
    <p:extLst>
      <p:ext uri="{BB962C8B-B14F-4D97-AF65-F5344CB8AC3E}">
        <p14:creationId xmlns:p14="http://schemas.microsoft.com/office/powerpoint/2010/main" val="156849607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09B80-9592-560C-442D-21B0887CC3C4}"/>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3" name="Text Placeholder 2">
            <a:extLst>
              <a:ext uri="{FF2B5EF4-FFF2-40B4-BE49-F238E27FC236}">
                <a16:creationId xmlns:a16="http://schemas.microsoft.com/office/drawing/2014/main" id="{4905E442-85AE-544A-7FF5-A0BBC41BC0F9}"/>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a-IR" dirty="0"/>
          </a:p>
        </p:txBody>
      </p:sp>
      <p:sp>
        <p:nvSpPr>
          <p:cNvPr id="4" name="Date Placeholder 3">
            <a:extLst>
              <a:ext uri="{FF2B5EF4-FFF2-40B4-BE49-F238E27FC236}">
                <a16:creationId xmlns:a16="http://schemas.microsoft.com/office/drawing/2014/main" id="{9B0E204C-945D-73D2-66AA-D55F0A8F28C7}"/>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r">
              <a:defRPr sz="1200">
                <a:solidFill>
                  <a:schemeClr val="tx1">
                    <a:tint val="82000"/>
                  </a:schemeClr>
                </a:solidFill>
              </a:defRPr>
            </a:lvl1pPr>
          </a:lstStyle>
          <a:p>
            <a:endParaRPr lang="fa-IR" dirty="0"/>
          </a:p>
        </p:txBody>
      </p:sp>
      <p:sp>
        <p:nvSpPr>
          <p:cNvPr id="5" name="Footer Placeholder 4">
            <a:extLst>
              <a:ext uri="{FF2B5EF4-FFF2-40B4-BE49-F238E27FC236}">
                <a16:creationId xmlns:a16="http://schemas.microsoft.com/office/drawing/2014/main" id="{D2772714-AECA-A032-2420-78759A93FA0B}"/>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a-IR" dirty="0"/>
          </a:p>
        </p:txBody>
      </p:sp>
      <p:sp>
        <p:nvSpPr>
          <p:cNvPr id="6" name="Slide Number Placeholder 5">
            <a:extLst>
              <a:ext uri="{FF2B5EF4-FFF2-40B4-BE49-F238E27FC236}">
                <a16:creationId xmlns:a16="http://schemas.microsoft.com/office/drawing/2014/main" id="{84F680A6-3885-76D3-C91C-59C90FE300DC}"/>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l">
              <a:defRPr sz="1200">
                <a:solidFill>
                  <a:schemeClr val="tx1">
                    <a:tint val="82000"/>
                  </a:schemeClr>
                </a:solidFill>
              </a:defRPr>
            </a:lvl1pPr>
          </a:lstStyle>
          <a:p>
            <a:fld id="{3F8D0B4F-0F23-4F0E-8331-56FF0A39A2C4}" type="slidenum">
              <a:rPr lang="fa-IR" smtClean="0"/>
              <a:t>‹#›</a:t>
            </a:fld>
            <a:endParaRPr lang="fa-IR" dirty="0"/>
          </a:p>
        </p:txBody>
      </p:sp>
    </p:spTree>
    <p:extLst>
      <p:ext uri="{BB962C8B-B14F-4D97-AF65-F5344CB8AC3E}">
        <p14:creationId xmlns:p14="http://schemas.microsoft.com/office/powerpoint/2010/main" val="330029621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just" defTabSz="914400" rtl="1" eaLnBrk="1" latinLnBrk="0" hangingPunct="1">
        <a:lnSpc>
          <a:spcPct val="90000"/>
        </a:lnSpc>
        <a:spcBef>
          <a:spcPct val="0"/>
        </a:spcBef>
        <a:buNone/>
        <a:defRPr sz="2800" b="0" kern="1200">
          <a:solidFill>
            <a:schemeClr val="tx1"/>
          </a:solidFill>
          <a:latin typeface="+mj-lt"/>
          <a:ea typeface="+mj-ea"/>
          <a:cs typeface="B Nazanin" panose="00000400000000000000" pitchFamily="2" charset="-7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B3DC3-C09F-5827-E2AF-A4D7123AA832}"/>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AFB89854-200F-9576-EF79-637CF67A41C1}"/>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DF22989B-DB61-0EF4-A180-EB7C67606401}"/>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r">
              <a:defRPr sz="1200">
                <a:solidFill>
                  <a:schemeClr val="tx1">
                    <a:tint val="82000"/>
                  </a:schemeClr>
                </a:solidFill>
              </a:defRPr>
            </a:lvl1pPr>
          </a:lstStyle>
          <a:p>
            <a:endParaRPr lang="fa-IR"/>
          </a:p>
        </p:txBody>
      </p:sp>
      <p:sp>
        <p:nvSpPr>
          <p:cNvPr id="5" name="Footer Placeholder 4">
            <a:extLst>
              <a:ext uri="{FF2B5EF4-FFF2-40B4-BE49-F238E27FC236}">
                <a16:creationId xmlns:a16="http://schemas.microsoft.com/office/drawing/2014/main" id="{69809245-2E43-8F1F-0CEB-70B164A79067}"/>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a-IR"/>
          </a:p>
        </p:txBody>
      </p:sp>
      <p:sp>
        <p:nvSpPr>
          <p:cNvPr id="6" name="Slide Number Placeholder 5">
            <a:extLst>
              <a:ext uri="{FF2B5EF4-FFF2-40B4-BE49-F238E27FC236}">
                <a16:creationId xmlns:a16="http://schemas.microsoft.com/office/drawing/2014/main" id="{2A6B5635-AE61-882A-5370-7024660B3D0C}"/>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l">
              <a:defRPr sz="1200">
                <a:solidFill>
                  <a:schemeClr val="tx1">
                    <a:tint val="82000"/>
                  </a:schemeClr>
                </a:solidFill>
              </a:defRPr>
            </a:lvl1pPr>
          </a:lstStyle>
          <a:p>
            <a:fld id="{56B17331-2C9F-4C5E-8F9A-5DB0677644D1}" type="slidenum">
              <a:rPr lang="fa-IR" smtClean="0"/>
              <a:t>‹#›</a:t>
            </a:fld>
            <a:endParaRPr lang="fa-IR"/>
          </a:p>
        </p:txBody>
      </p:sp>
    </p:spTree>
    <p:extLst>
      <p:ext uri="{BB962C8B-B14F-4D97-AF65-F5344CB8AC3E}">
        <p14:creationId xmlns:p14="http://schemas.microsoft.com/office/powerpoint/2010/main" val="345996390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 y="0"/>
            <a:ext cx="14630400" cy="8229600"/>
          </a:xfrm>
          <a:prstGeom prst="rect">
            <a:avLst/>
          </a:prstGeom>
        </p:spPr>
      </p:pic>
      <p:sp>
        <p:nvSpPr>
          <p:cNvPr id="3" name="Shape 0"/>
          <p:cNvSpPr/>
          <p:nvPr/>
        </p:nvSpPr>
        <p:spPr>
          <a:xfrm>
            <a:off x="9143998" y="0"/>
            <a:ext cx="5486401" cy="8229600"/>
          </a:xfrm>
          <a:prstGeom prst="rect">
            <a:avLst/>
          </a:prstGeom>
          <a:solidFill>
            <a:srgbClr val="FBFCFE"/>
          </a:solidFill>
          <a:ln/>
        </p:spPr>
        <p:txBody>
          <a:bodyPr/>
          <a:lstStyle/>
          <a:p>
            <a:endParaRPr lang="fa-IR" dirty="0">
              <a:cs typeface="B Nazanin" panose="00000400000000000000" pitchFamily="2" charset="-78"/>
            </a:endParaRP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373925" y="195943"/>
            <a:ext cx="8454390" cy="7837714"/>
          </a:xfrm>
          <a:prstGeom prst="rect">
            <a:avLst/>
          </a:prstGeom>
          <a:noFill/>
          <a:ln/>
        </p:spPr>
        <p:txBody>
          <a:bodyPr wrap="square" rtlCol="0" anchor="t"/>
          <a:lstStyle/>
          <a:p>
            <a:pPr marL="0" indent="0" algn="ctr" rtl="1">
              <a:buNone/>
            </a:pPr>
            <a:r>
              <a:rPr lang="fa-IR" sz="5400" b="1" dirty="0">
                <a:latin typeface="Roboto Slab" pitchFamily="34" charset="0"/>
                <a:ea typeface="Roboto Slab" pitchFamily="34" charset="-122"/>
                <a:cs typeface="B Nazanin" panose="00000400000000000000" pitchFamily="2" charset="-78"/>
              </a:rPr>
              <a:t>به نام خدا</a:t>
            </a:r>
          </a:p>
          <a:p>
            <a:pPr marL="0" indent="0" algn="r" rtl="1">
              <a:buNone/>
            </a:pPr>
            <a:r>
              <a:rPr lang="fa-IR" sz="5400" b="1" dirty="0">
                <a:latin typeface="Roboto Slab" pitchFamily="34" charset="0"/>
                <a:ea typeface="Roboto Slab" pitchFamily="34" charset="-122"/>
                <a:cs typeface="B Nazanin" panose="00000400000000000000" pitchFamily="2" charset="-78"/>
              </a:rPr>
              <a:t>موضوع ارائه:</a:t>
            </a:r>
          </a:p>
          <a:p>
            <a:pPr marL="0" indent="0" algn="ctr" rtl="1">
              <a:buNone/>
            </a:pPr>
            <a:r>
              <a:rPr lang="fa-IR" sz="5400" b="1" dirty="0" err="1">
                <a:latin typeface="Roboto Slab" pitchFamily="34" charset="0"/>
                <a:ea typeface="Roboto Slab" pitchFamily="34" charset="-122"/>
                <a:cs typeface="B Nazanin" panose="00000400000000000000" pitchFamily="2" charset="-78"/>
              </a:rPr>
              <a:t>الگوریتم</a:t>
            </a:r>
            <a:r>
              <a:rPr lang="fa-IR" sz="5400" b="1" dirty="0">
                <a:latin typeface="Roboto Slab" pitchFamily="34" charset="0"/>
                <a:ea typeface="Roboto Slab" pitchFamily="34" charset="-122"/>
                <a:cs typeface="B Nazanin" panose="00000400000000000000" pitchFamily="2" charset="-78"/>
              </a:rPr>
              <a:t> شاهین هریس </a:t>
            </a:r>
            <a:endParaRPr lang="en-US" sz="5400" b="1" i="0" dirty="0">
              <a:effectLst/>
              <a:highlight>
                <a:srgbClr val="FFFFFF"/>
              </a:highlight>
              <a:latin typeface="Roboto Slab" pitchFamily="34" charset="0"/>
              <a:ea typeface="Roboto Slab" pitchFamily="34" charset="-122"/>
              <a:cs typeface="B Nazanin" panose="00000400000000000000" pitchFamily="2" charset="-78"/>
            </a:endParaRPr>
          </a:p>
          <a:p>
            <a:pPr marL="0" indent="0" algn="ctr" rtl="1">
              <a:buNone/>
            </a:pPr>
            <a:r>
              <a:rPr lang="en-US" sz="4000" b="1" dirty="0">
                <a:latin typeface="Roboto Slab" pitchFamily="34" charset="0"/>
                <a:ea typeface="Roboto Slab" pitchFamily="34" charset="-122"/>
                <a:cs typeface="+mj-cs"/>
              </a:rPr>
              <a:t> </a:t>
            </a:r>
            <a:r>
              <a:rPr lang="en-US" sz="3600" b="1" dirty="0">
                <a:latin typeface="Roboto Slab" pitchFamily="34" charset="0"/>
                <a:ea typeface="Roboto Slab" pitchFamily="34" charset="-122"/>
                <a:cs typeface="+mj-cs"/>
              </a:rPr>
              <a:t>Harris Hawks Optimization(HHO)</a:t>
            </a:r>
          </a:p>
          <a:p>
            <a:pPr marL="0" indent="0" algn="r" rtl="1">
              <a:buNone/>
            </a:pPr>
            <a:r>
              <a:rPr lang="fa-IR" sz="5400" b="1" dirty="0">
                <a:latin typeface="Roboto Slab" pitchFamily="34" charset="0"/>
                <a:ea typeface="Roboto Slab" pitchFamily="34" charset="-122"/>
                <a:cs typeface="B Nazanin" panose="00000400000000000000" pitchFamily="2" charset="-78"/>
              </a:rPr>
              <a:t>ارائه دهنده: </a:t>
            </a:r>
          </a:p>
          <a:p>
            <a:pPr marL="0" indent="0" algn="ctr" rtl="1">
              <a:buNone/>
            </a:pPr>
            <a:r>
              <a:rPr lang="fa-IR" sz="5400" b="1" dirty="0">
                <a:latin typeface="Roboto Slab" pitchFamily="34" charset="0"/>
                <a:ea typeface="Roboto Slab" pitchFamily="34" charset="-122"/>
                <a:cs typeface="B Nazanin" panose="00000400000000000000" pitchFamily="2" charset="-78"/>
              </a:rPr>
              <a:t>محمدمهدی روستا</a:t>
            </a:r>
          </a:p>
          <a:p>
            <a:pPr marL="0" indent="0" algn="r" rtl="1">
              <a:buNone/>
            </a:pPr>
            <a:r>
              <a:rPr lang="fa-IR" sz="5400" b="1" dirty="0">
                <a:latin typeface="Roboto Slab" pitchFamily="34" charset="0"/>
                <a:ea typeface="Roboto Slab" pitchFamily="34" charset="-122"/>
                <a:cs typeface="B Nazanin" panose="00000400000000000000" pitchFamily="2" charset="-78"/>
              </a:rPr>
              <a:t>استاد:</a:t>
            </a:r>
          </a:p>
          <a:p>
            <a:pPr marL="0" indent="0" algn="ctr" rtl="1">
              <a:buNone/>
            </a:pPr>
            <a:r>
              <a:rPr lang="fa-IR" sz="5400" b="1" dirty="0">
                <a:latin typeface="Roboto Slab" pitchFamily="34" charset="0"/>
                <a:ea typeface="Roboto Slab" pitchFamily="34" charset="-122"/>
                <a:cs typeface="B Nazanin" panose="00000400000000000000" pitchFamily="2" charset="-78"/>
              </a:rPr>
              <a:t>دکتر اسدی</a:t>
            </a:r>
          </a:p>
          <a:p>
            <a:pPr marL="0" indent="0" algn="r" rtl="1">
              <a:buNone/>
            </a:pPr>
            <a:r>
              <a:rPr lang="fa-IR" sz="5400" b="1" dirty="0">
                <a:latin typeface="Roboto Slab" pitchFamily="34" charset="0"/>
                <a:ea typeface="Roboto Slab" pitchFamily="34" charset="-122"/>
                <a:cs typeface="B Nazanin" panose="00000400000000000000" pitchFamily="2" charset="-78"/>
              </a:rPr>
              <a:t>تاریخ:</a:t>
            </a:r>
          </a:p>
          <a:p>
            <a:pPr marL="0" indent="0" algn="ctr" rtl="1">
              <a:buNone/>
            </a:pPr>
            <a:r>
              <a:rPr lang="fa-IR" sz="5400" b="1" dirty="0">
                <a:latin typeface="Roboto Slab" pitchFamily="34" charset="0"/>
                <a:ea typeface="Roboto Slab" pitchFamily="34" charset="-122"/>
                <a:cs typeface="B Nazanin" panose="00000400000000000000" pitchFamily="2" charset="-78"/>
              </a:rPr>
              <a:t> 1403/3/23</a:t>
            </a:r>
            <a:endParaRPr lang="en-US" sz="5400" b="1" dirty="0">
              <a:latin typeface="Roboto Slab" pitchFamily="34" charset="0"/>
              <a:ea typeface="Roboto Slab" pitchFamily="34" charset="-122"/>
              <a:cs typeface="B Nazanin" panose="00000400000000000000" pitchFamily="2" charset="-78"/>
            </a:endParaRPr>
          </a:p>
        </p:txBody>
      </p:sp>
      <p:sp>
        <p:nvSpPr>
          <p:cNvPr id="6" name="Text 2"/>
          <p:cNvSpPr/>
          <p:nvPr/>
        </p:nvSpPr>
        <p:spPr>
          <a:xfrm>
            <a:off x="833199" y="3261904"/>
            <a:ext cx="7477601" cy="3987982"/>
          </a:xfrm>
          <a:prstGeom prst="rect">
            <a:avLst/>
          </a:prstGeom>
          <a:noFill/>
          <a:ln/>
        </p:spPr>
        <p:txBody>
          <a:bodyPr wrap="square" rtlCol="0" anchor="t"/>
          <a:lstStyle/>
          <a:p>
            <a:pPr algn="ctr"/>
            <a:endParaRPr lang="fa-IR" sz="6036" dirty="0">
              <a:solidFill>
                <a:srgbClr val="476FD6"/>
              </a:solidFill>
              <a:latin typeface="Roboto Slab" pitchFamily="34" charset="0"/>
              <a:ea typeface="Roboto Slab" pitchFamily="34" charset="-122"/>
            </a:endParaRPr>
          </a:p>
        </p:txBody>
      </p:sp>
      <p:sp>
        <p:nvSpPr>
          <p:cNvPr id="7" name="Shape 3"/>
          <p:cNvSpPr/>
          <p:nvPr/>
        </p:nvSpPr>
        <p:spPr>
          <a:xfrm>
            <a:off x="833199" y="6019919"/>
            <a:ext cx="355402" cy="355402"/>
          </a:xfrm>
          <a:prstGeom prst="roundRect">
            <a:avLst>
              <a:gd name="adj" fmla="val 25726039"/>
            </a:avLst>
          </a:prstGeom>
          <a:noFill/>
          <a:ln w="7620">
            <a:solidFill>
              <a:srgbClr val="FFFFFF"/>
            </a:solidFill>
            <a:prstDash val="solid"/>
          </a:ln>
        </p:spPr>
        <p:txBody>
          <a:bodyPr/>
          <a:lstStyle/>
          <a:p>
            <a:endParaRPr lang="fa-IR"/>
          </a:p>
        </p:txBody>
      </p:sp>
      <p:sp>
        <p:nvSpPr>
          <p:cNvPr id="9" name="Text 4"/>
          <p:cNvSpPr/>
          <p:nvPr/>
        </p:nvSpPr>
        <p:spPr>
          <a:xfrm>
            <a:off x="1299686" y="6003250"/>
            <a:ext cx="1370052" cy="388858"/>
          </a:xfrm>
          <a:prstGeom prst="rect">
            <a:avLst/>
          </a:prstGeom>
          <a:noFill/>
          <a:ln/>
        </p:spPr>
        <p:txBody>
          <a:bodyPr wrap="none" rtlCol="0" anchor="t"/>
          <a:lstStyle/>
          <a:p>
            <a:pPr marL="0" indent="0" algn="l">
              <a:lnSpc>
                <a:spcPts val="3062"/>
              </a:lnSpc>
              <a:buNone/>
            </a:pPr>
            <a:endParaRPr lang="en-US" sz="2187" dirty="0"/>
          </a:p>
        </p:txBody>
      </p:sp>
      <p:sp>
        <p:nvSpPr>
          <p:cNvPr id="8" name="Rectangle: Rounded Corners 7">
            <a:extLst>
              <a:ext uri="{FF2B5EF4-FFF2-40B4-BE49-F238E27FC236}">
                <a16:creationId xmlns:a16="http://schemas.microsoft.com/office/drawing/2014/main" id="{D4A0D9EC-FBC3-0601-93DC-57820B1F4A92}"/>
              </a:ext>
            </a:extLst>
          </p:cNvPr>
          <p:cNvSpPr/>
          <p:nvPr/>
        </p:nvSpPr>
        <p:spPr>
          <a:xfrm>
            <a:off x="58242" y="7837714"/>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1/23</a:t>
            </a:r>
            <a:endParaRPr lang="fa-I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8233" y="0"/>
            <a:ext cx="14630400" cy="8229600"/>
          </a:xfrm>
          <a:prstGeom prst="rect">
            <a:avLst/>
          </a:prstGeom>
          <a:solidFill>
            <a:srgbClr val="FBFCFE"/>
          </a:solidFill>
          <a:ln/>
        </p:spPr>
        <p:txBody>
          <a:bodyPr/>
          <a:lstStyle/>
          <a:p>
            <a:endParaRPr lang="fa-IR" sz="2800">
              <a:cs typeface="B Nazanin" panose="00000400000000000000" pitchFamily="2" charset="-78"/>
            </a:endParaRPr>
          </a:p>
        </p:txBody>
      </p:sp>
      <p:sp>
        <p:nvSpPr>
          <p:cNvPr id="4" name="Text 1"/>
          <p:cNvSpPr/>
          <p:nvPr/>
        </p:nvSpPr>
        <p:spPr>
          <a:xfrm>
            <a:off x="3504553" y="1470010"/>
            <a:ext cx="9590961" cy="694373"/>
          </a:xfrm>
          <a:prstGeom prst="rect">
            <a:avLst/>
          </a:prstGeom>
          <a:noFill/>
          <a:ln/>
        </p:spPr>
        <p:txBody>
          <a:bodyPr wrap="none" rtlCol="0" anchor="t"/>
          <a:lstStyle/>
          <a:p>
            <a:pPr marL="0" indent="0" algn="r" rtl="1">
              <a:lnSpc>
                <a:spcPts val="5468"/>
              </a:lnSpc>
              <a:buNone/>
            </a:pPr>
            <a:r>
              <a:rPr lang="fa-IR" sz="5400" dirty="0">
                <a:solidFill>
                  <a:srgbClr val="476FD6"/>
                </a:solidFill>
                <a:latin typeface="Roboto Slab" pitchFamily="34" charset="0"/>
                <a:ea typeface="Roboto Slab" pitchFamily="34" charset="-122"/>
                <a:cs typeface="B Nazanin" panose="00000400000000000000" pitchFamily="2" charset="-78"/>
              </a:rPr>
              <a:t>2) </a:t>
            </a:r>
            <a:r>
              <a:rPr lang="en-US" sz="5400" dirty="0" err="1">
                <a:solidFill>
                  <a:srgbClr val="476FD6"/>
                </a:solidFill>
                <a:latin typeface="Roboto Slab" pitchFamily="34" charset="0"/>
                <a:ea typeface="Roboto Slab" pitchFamily="34" charset="-122"/>
                <a:cs typeface="B Nazanin" panose="00000400000000000000" pitchFamily="2" charset="-78"/>
              </a:rPr>
              <a:t>محاصره</a:t>
            </a:r>
            <a:r>
              <a:rPr lang="en-US" sz="5400" dirty="0">
                <a:solidFill>
                  <a:srgbClr val="476FD6"/>
                </a:solidFill>
                <a:latin typeface="Roboto Slab" pitchFamily="34" charset="0"/>
                <a:ea typeface="Roboto Slab" pitchFamily="34" charset="-122"/>
                <a:cs typeface="B Nazanin" panose="00000400000000000000" pitchFamily="2" charset="-78"/>
              </a:rPr>
              <a:t> </a:t>
            </a:r>
            <a:r>
              <a:rPr lang="en-US" sz="5400" dirty="0" err="1">
                <a:solidFill>
                  <a:srgbClr val="476FD6"/>
                </a:solidFill>
                <a:latin typeface="Roboto Slab" pitchFamily="34" charset="0"/>
                <a:ea typeface="Roboto Slab" pitchFamily="34" charset="-122"/>
                <a:cs typeface="B Nazanin" panose="00000400000000000000" pitchFamily="2" charset="-78"/>
              </a:rPr>
              <a:t>سخت</a:t>
            </a:r>
            <a:endParaRPr lang="en-US" sz="5400" dirty="0">
              <a:cs typeface="B Nazanin" panose="00000400000000000000" pitchFamily="2" charset="-78"/>
            </a:endParaRPr>
          </a:p>
        </p:txBody>
      </p:sp>
      <p:pic>
        <p:nvPicPr>
          <p:cNvPr id="5" name="Image 1" descr="preencoded.png"/>
          <p:cNvPicPr>
            <a:picLocks noChangeAspect="1"/>
          </p:cNvPicPr>
          <p:nvPr/>
        </p:nvPicPr>
        <p:blipFill>
          <a:blip r:embed="rId4"/>
          <a:stretch>
            <a:fillRect/>
          </a:stretch>
        </p:blipFill>
        <p:spPr>
          <a:xfrm>
            <a:off x="1588208" y="2652252"/>
            <a:ext cx="3518059" cy="888682"/>
          </a:xfrm>
          <a:prstGeom prst="rect">
            <a:avLst/>
          </a:prstGeom>
        </p:spPr>
      </p:pic>
      <p:sp>
        <p:nvSpPr>
          <p:cNvPr id="6" name="Text 2"/>
          <p:cNvSpPr/>
          <p:nvPr/>
        </p:nvSpPr>
        <p:spPr>
          <a:xfrm>
            <a:off x="1360596" y="3937040"/>
            <a:ext cx="3973285" cy="694373"/>
          </a:xfrm>
          <a:prstGeom prst="rect">
            <a:avLst/>
          </a:prstGeom>
          <a:noFill/>
          <a:ln/>
        </p:spPr>
        <p:txBody>
          <a:bodyPr wrap="square" rtlCol="0" anchor="t"/>
          <a:lstStyle/>
          <a:p>
            <a:pPr marL="0" indent="0" algn="l">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تشخیص ناتوانی طعمه در فرار</a:t>
            </a:r>
            <a:endParaRPr lang="en-US" sz="3200" dirty="0">
              <a:cs typeface="B Nazanin" panose="00000400000000000000" pitchFamily="2" charset="-78"/>
            </a:endParaRPr>
          </a:p>
        </p:txBody>
      </p:sp>
      <p:sp>
        <p:nvSpPr>
          <p:cNvPr id="7" name="Text 3"/>
          <p:cNvSpPr/>
          <p:nvPr/>
        </p:nvSpPr>
        <p:spPr>
          <a:xfrm>
            <a:off x="1425908" y="4512720"/>
            <a:ext cx="3842657" cy="1666280"/>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&lt; 0.5 و r &gt;= 0.5 باشد، </a:t>
            </a:r>
            <a:r>
              <a:rPr lang="fa-IR" sz="2400" dirty="0">
                <a:solidFill>
                  <a:srgbClr val="15213F"/>
                </a:solidFill>
                <a:latin typeface="Roboto" pitchFamily="34" charset="0"/>
                <a:ea typeface="Roboto" pitchFamily="34" charset="-122"/>
                <a:cs typeface="B Nazanin" panose="00000400000000000000" pitchFamily="2" charset="-78"/>
              </a:rPr>
              <a:t>طعمه بسیار خسته است و انرژی فرار کمی دارد.</a:t>
            </a:r>
            <a:endParaRPr lang="en-US" sz="2400" dirty="0">
              <a:cs typeface="B Nazanin" panose="00000400000000000000" pitchFamily="2" charset="-78"/>
            </a:endParaRPr>
          </a:p>
        </p:txBody>
      </p:sp>
      <p:pic>
        <p:nvPicPr>
          <p:cNvPr id="8" name="Image 2" descr="preencoded.png"/>
          <p:cNvPicPr>
            <a:picLocks noChangeAspect="1"/>
          </p:cNvPicPr>
          <p:nvPr/>
        </p:nvPicPr>
        <p:blipFill>
          <a:blip r:embed="rId5"/>
          <a:stretch>
            <a:fillRect/>
          </a:stretch>
        </p:blipFill>
        <p:spPr>
          <a:xfrm>
            <a:off x="5556052" y="2715101"/>
            <a:ext cx="3518178" cy="888682"/>
          </a:xfrm>
          <a:prstGeom prst="rect">
            <a:avLst/>
          </a:prstGeom>
        </p:spPr>
      </p:pic>
      <p:sp>
        <p:nvSpPr>
          <p:cNvPr id="9" name="Text 4"/>
          <p:cNvSpPr/>
          <p:nvPr/>
        </p:nvSpPr>
        <p:spPr>
          <a:xfrm>
            <a:off x="5778222" y="3937040"/>
            <a:ext cx="2777490" cy="347186"/>
          </a:xfrm>
          <a:prstGeom prst="rect">
            <a:avLst/>
          </a:prstGeom>
          <a:noFill/>
          <a:ln/>
        </p:spPr>
        <p:txBody>
          <a:bodyPr wrap="none" rtlCol="0" anchor="t"/>
          <a:lstStyle/>
          <a:p>
            <a:pPr marL="0" indent="0" algn="r" rtl="1">
              <a:lnSpc>
                <a:spcPts val="2734"/>
              </a:lnSpc>
              <a:buNone/>
            </a:pPr>
            <a:r>
              <a:rPr lang="fa-IR" sz="3200" dirty="0">
                <a:solidFill>
                  <a:srgbClr val="476FD6"/>
                </a:solidFill>
                <a:latin typeface="Roboto Slab" pitchFamily="34" charset="0"/>
                <a:ea typeface="Roboto Slab" pitchFamily="34" charset="-122"/>
                <a:cs typeface="B Nazanin" panose="00000400000000000000" pitchFamily="2" charset="-78"/>
              </a:rPr>
              <a:t>محاصره </a:t>
            </a:r>
            <a:r>
              <a:rPr lang="en-US" sz="3200" dirty="0" err="1">
                <a:solidFill>
                  <a:srgbClr val="476FD6"/>
                </a:solidFill>
                <a:latin typeface="Roboto Slab" pitchFamily="34" charset="0"/>
                <a:ea typeface="Roboto Slab" pitchFamily="34" charset="-122"/>
                <a:cs typeface="B Nazanin" panose="00000400000000000000" pitchFamily="2" charset="-78"/>
              </a:rPr>
              <a:t>طعمه</a:t>
            </a:r>
            <a:endParaRPr lang="en-US" sz="3200" dirty="0">
              <a:cs typeface="B Nazanin" panose="00000400000000000000" pitchFamily="2" charset="-78"/>
            </a:endParaRPr>
          </a:p>
        </p:txBody>
      </p:sp>
      <p:sp>
        <p:nvSpPr>
          <p:cNvPr id="10" name="Text 5"/>
          <p:cNvSpPr/>
          <p:nvPr/>
        </p:nvSpPr>
        <p:spPr>
          <a:xfrm>
            <a:off x="5778222" y="4417457"/>
            <a:ext cx="3073837" cy="1680210"/>
          </a:xfrm>
          <a:prstGeom prst="rect">
            <a:avLst/>
          </a:prstGeom>
          <a:noFill/>
          <a:ln/>
        </p:spPr>
        <p:txBody>
          <a:bodyPr wrap="square" rtlCol="0" anchor="t"/>
          <a:lstStyle/>
          <a:p>
            <a:pPr marL="0" indent="0" algn="just" rtl="1">
              <a:lnSpc>
                <a:spcPts val="2624"/>
              </a:lnSpc>
              <a:buNone/>
            </a:pPr>
            <a:r>
              <a:rPr lang="fa-IR" sz="2400" dirty="0">
                <a:solidFill>
                  <a:srgbClr val="15213F"/>
                </a:solidFill>
                <a:latin typeface="Roboto" pitchFamily="34" charset="0"/>
                <a:ea typeface="Roboto" pitchFamily="34" charset="-122"/>
                <a:cs typeface="B Nazanin" panose="00000400000000000000" pitchFamily="2" charset="-78"/>
              </a:rPr>
              <a:t>در این حالت شاهین های هریس طعمه مورد نظر را به صورت سخت محاصره می کنند تا در نهایت حمله غافلگیر کننده را انجام دهند.</a:t>
            </a:r>
            <a:endParaRPr lang="en-US" sz="2400" dirty="0">
              <a:cs typeface="B Nazanin" panose="00000400000000000000" pitchFamily="2" charset="-78"/>
            </a:endParaRPr>
          </a:p>
        </p:txBody>
      </p:sp>
      <p:pic>
        <p:nvPicPr>
          <p:cNvPr id="11" name="Image 3" descr="preencoded.png"/>
          <p:cNvPicPr>
            <a:picLocks noChangeAspect="1"/>
          </p:cNvPicPr>
          <p:nvPr/>
        </p:nvPicPr>
        <p:blipFill>
          <a:blip r:embed="rId6"/>
          <a:stretch>
            <a:fillRect/>
          </a:stretch>
        </p:blipFill>
        <p:spPr>
          <a:xfrm>
            <a:off x="9437999" y="2688616"/>
            <a:ext cx="3518178" cy="888682"/>
          </a:xfrm>
          <a:prstGeom prst="rect">
            <a:avLst/>
          </a:prstGeom>
        </p:spPr>
      </p:pic>
      <p:sp>
        <p:nvSpPr>
          <p:cNvPr id="12" name="Text 6"/>
          <p:cNvSpPr/>
          <p:nvPr/>
        </p:nvSpPr>
        <p:spPr>
          <a:xfrm>
            <a:off x="9296400" y="3937040"/>
            <a:ext cx="3973285" cy="694373"/>
          </a:xfrm>
          <a:prstGeom prst="rect">
            <a:avLst/>
          </a:prstGeom>
          <a:noFill/>
          <a:ln/>
        </p:spPr>
        <p:txBody>
          <a:bodyPr wrap="square" rtlCol="0" anchor="t"/>
          <a:lstStyle/>
          <a:p>
            <a:pPr marL="0" indent="0" algn="l">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به روزرسانی موقعیت شاهین‌ها</a:t>
            </a:r>
            <a:endParaRPr lang="en-US" sz="3200" dirty="0">
              <a:cs typeface="B Nazanin" panose="00000400000000000000" pitchFamily="2" charset="-78"/>
            </a:endParaRPr>
          </a:p>
        </p:txBody>
      </p:sp>
      <p:sp>
        <p:nvSpPr>
          <p:cNvPr id="13" name="Text 7"/>
          <p:cNvSpPr/>
          <p:nvPr/>
        </p:nvSpPr>
        <p:spPr>
          <a:xfrm>
            <a:off x="9361835" y="4452624"/>
            <a:ext cx="3842657" cy="133302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شاهین‌ها موقعیت خود را با استفاده </a:t>
            </a:r>
            <a:r>
              <a:rPr lang="en-US" sz="2400" dirty="0" err="1">
                <a:solidFill>
                  <a:srgbClr val="15213F"/>
                </a:solidFill>
                <a:latin typeface="Roboto" pitchFamily="34" charset="0"/>
                <a:ea typeface="Roboto" pitchFamily="34" charset="-122"/>
                <a:cs typeface="B Nazanin" panose="00000400000000000000" pitchFamily="2" charset="-78"/>
              </a:rPr>
              <a:t>از</a:t>
            </a:r>
            <a:r>
              <a:rPr lang="en-US" sz="2400" dirty="0">
                <a:solidFill>
                  <a:srgbClr val="15213F"/>
                </a:solidFill>
                <a:latin typeface="Roboto" pitchFamily="34" charset="0"/>
                <a:ea typeface="Roboto" pitchFamily="34" charset="-122"/>
                <a:cs typeface="B Nazanin" panose="00000400000000000000" pitchFamily="2" charset="-78"/>
              </a:rPr>
              <a:t> </a:t>
            </a:r>
            <a:r>
              <a:rPr lang="en-US" sz="2400" dirty="0" err="1">
                <a:solidFill>
                  <a:srgbClr val="15213F"/>
                </a:solidFill>
                <a:latin typeface="Roboto" pitchFamily="34" charset="0"/>
                <a:ea typeface="Roboto" pitchFamily="34" charset="-122"/>
                <a:cs typeface="B Nazanin" panose="00000400000000000000" pitchFamily="2" charset="-78"/>
              </a:rPr>
              <a:t>معادل</a:t>
            </a:r>
            <a:r>
              <a:rPr lang="fa-IR" sz="2400" dirty="0">
                <a:solidFill>
                  <a:srgbClr val="15213F"/>
                </a:solidFill>
                <a:latin typeface="Roboto" pitchFamily="34" charset="0"/>
                <a:ea typeface="Roboto" pitchFamily="34" charset="-122"/>
                <a:cs typeface="B Nazanin" panose="00000400000000000000" pitchFamily="2" charset="-78"/>
              </a:rPr>
              <a:t>ه</a:t>
            </a:r>
            <a:r>
              <a:rPr lang="en-US" sz="2400" dirty="0">
                <a:solidFill>
                  <a:srgbClr val="15213F"/>
                </a:solidFill>
                <a:latin typeface="Roboto" pitchFamily="34" charset="0"/>
                <a:ea typeface="Roboto" pitchFamily="34" charset="-122"/>
                <a:cs typeface="B Nazanin" panose="00000400000000000000" pitchFamily="2" charset="-78"/>
              </a:rPr>
              <a:t> 6 </a:t>
            </a:r>
            <a:r>
              <a:rPr lang="en-US" sz="2400" dirty="0" err="1">
                <a:solidFill>
                  <a:srgbClr val="15213F"/>
                </a:solidFill>
                <a:latin typeface="Roboto" pitchFamily="34" charset="0"/>
                <a:ea typeface="Roboto" pitchFamily="34" charset="-122"/>
                <a:cs typeface="B Nazanin" panose="00000400000000000000" pitchFamily="2" charset="-78"/>
              </a:rPr>
              <a:t>به</a:t>
            </a:r>
            <a:r>
              <a:rPr lang="en-US" sz="2400" dirty="0">
                <a:solidFill>
                  <a:srgbClr val="15213F"/>
                </a:solidFill>
                <a:latin typeface="Roboto" pitchFamily="34" charset="0"/>
                <a:ea typeface="Roboto" pitchFamily="34" charset="-122"/>
                <a:cs typeface="B Nazanin" panose="00000400000000000000" pitchFamily="2" charset="-78"/>
              </a:rPr>
              <a:t> روز می‌کنند تا به طعمه نزدیک‌تر شوند.</a:t>
            </a:r>
            <a:endParaRPr lang="en-US" sz="2400" dirty="0">
              <a:cs typeface="B Nazanin" panose="00000400000000000000" pitchFamily="2" charset="-78"/>
            </a:endParaRPr>
          </a:p>
        </p:txBody>
      </p:sp>
      <p:sp>
        <p:nvSpPr>
          <p:cNvPr id="15" name="Rectangle: Rounded Corners 14">
            <a:extLst>
              <a:ext uri="{FF2B5EF4-FFF2-40B4-BE49-F238E27FC236}">
                <a16:creationId xmlns:a16="http://schemas.microsoft.com/office/drawing/2014/main" id="{95938064-2447-B5AF-E458-81D5BCA6FFDD}"/>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sz="2800" dirty="0">
              <a:cs typeface="B Nazanin" panose="00000400000000000000" pitchFamily="2" charset="-78"/>
            </a:endParaRPr>
          </a:p>
        </p:txBody>
      </p:sp>
      <p:pic>
        <p:nvPicPr>
          <p:cNvPr id="17" name="Picture 16">
            <a:extLst>
              <a:ext uri="{FF2B5EF4-FFF2-40B4-BE49-F238E27FC236}">
                <a16:creationId xmlns:a16="http://schemas.microsoft.com/office/drawing/2014/main" id="{424159AE-5627-B3F0-8BA1-653AE76433E1}"/>
              </a:ext>
            </a:extLst>
          </p:cNvPr>
          <p:cNvPicPr>
            <a:picLocks noChangeAspect="1"/>
          </p:cNvPicPr>
          <p:nvPr/>
        </p:nvPicPr>
        <p:blipFill>
          <a:blip r:embed="rId7"/>
          <a:stretch>
            <a:fillRect/>
          </a:stretch>
        </p:blipFill>
        <p:spPr>
          <a:xfrm>
            <a:off x="1722031" y="6389667"/>
            <a:ext cx="11373483" cy="929975"/>
          </a:xfrm>
          <a:prstGeom prst="rect">
            <a:avLst/>
          </a:prstGeom>
        </p:spPr>
      </p:pic>
      <p:sp>
        <p:nvSpPr>
          <p:cNvPr id="18" name="Rectangle: Rounded Corners 17">
            <a:extLst>
              <a:ext uri="{FF2B5EF4-FFF2-40B4-BE49-F238E27FC236}">
                <a16:creationId xmlns:a16="http://schemas.microsoft.com/office/drawing/2014/main" id="{2F51CD85-36AC-5569-962C-7C12CAD1BAEB}"/>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4" name="Rectangle: Rounded Corners 13">
            <a:extLst>
              <a:ext uri="{FF2B5EF4-FFF2-40B4-BE49-F238E27FC236}">
                <a16:creationId xmlns:a16="http://schemas.microsoft.com/office/drawing/2014/main" id="{DDE92B8B-5000-8643-96AF-C8B3913820BB}"/>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10/23</a:t>
            </a:r>
            <a:endParaRPr lang="fa-IR" dirty="0"/>
          </a:p>
        </p:txBody>
      </p:sp>
    </p:spTree>
    <p:extLst>
      <p:ext uri="{BB962C8B-B14F-4D97-AF65-F5344CB8AC3E}">
        <p14:creationId xmlns:p14="http://schemas.microsoft.com/office/powerpoint/2010/main" val="2022940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C5259-E4B6-5B56-746D-9DB9C0D23043}"/>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4" name="Picture 3" descr="A diagram of a rabbit&#10;&#10;Description automatically generated">
            <a:extLst>
              <a:ext uri="{FF2B5EF4-FFF2-40B4-BE49-F238E27FC236}">
                <a16:creationId xmlns:a16="http://schemas.microsoft.com/office/drawing/2014/main" id="{A111A0FD-C5E7-55BE-722A-B47EA6F65970}"/>
              </a:ext>
            </a:extLst>
          </p:cNvPr>
          <p:cNvPicPr>
            <a:picLocks noChangeAspect="1"/>
          </p:cNvPicPr>
          <p:nvPr/>
        </p:nvPicPr>
        <p:blipFill>
          <a:blip r:embed="rId2"/>
          <a:stretch>
            <a:fillRect/>
          </a:stretch>
        </p:blipFill>
        <p:spPr>
          <a:xfrm>
            <a:off x="1947340" y="1365680"/>
            <a:ext cx="10735720" cy="4643234"/>
          </a:xfrm>
          <a:prstGeom prst="rect">
            <a:avLst/>
          </a:prstGeom>
        </p:spPr>
      </p:pic>
      <p:sp>
        <p:nvSpPr>
          <p:cNvPr id="5" name="Text 2">
            <a:extLst>
              <a:ext uri="{FF2B5EF4-FFF2-40B4-BE49-F238E27FC236}">
                <a16:creationId xmlns:a16="http://schemas.microsoft.com/office/drawing/2014/main" id="{BBF9F102-0225-10FD-0A51-70FE468875B5}"/>
              </a:ext>
            </a:extLst>
          </p:cNvPr>
          <p:cNvSpPr/>
          <p:nvPr/>
        </p:nvSpPr>
        <p:spPr>
          <a:xfrm>
            <a:off x="5038532" y="6169547"/>
            <a:ext cx="4400820" cy="694373"/>
          </a:xfrm>
          <a:prstGeom prst="rect">
            <a:avLst/>
          </a:prstGeom>
          <a:noFill/>
          <a:ln/>
        </p:spPr>
        <p:txBody>
          <a:bodyPr wrap="square" rtlCol="0" anchor="t"/>
          <a:lstStyle/>
          <a:p>
            <a:pPr marL="0" indent="0" algn="l">
              <a:lnSpc>
                <a:spcPts val="2734"/>
              </a:lnSpc>
              <a:buNone/>
            </a:pPr>
            <a:r>
              <a:rPr lang="fa-IR" sz="3200" dirty="0">
                <a:solidFill>
                  <a:srgbClr val="476FD6"/>
                </a:solidFill>
                <a:latin typeface="Roboto Slab" pitchFamily="34" charset="0"/>
                <a:ea typeface="Roboto Slab" pitchFamily="34" charset="-122"/>
                <a:cs typeface="B Nazanin" panose="00000400000000000000" pitchFamily="2" charset="-78"/>
              </a:rPr>
              <a:t>یک مثال ساده از محاصره سخت</a:t>
            </a:r>
            <a:endParaRPr lang="en-US" sz="3200" dirty="0">
              <a:cs typeface="B Nazanin" panose="00000400000000000000" pitchFamily="2" charset="-78"/>
            </a:endParaRPr>
          </a:p>
        </p:txBody>
      </p:sp>
      <p:sp>
        <p:nvSpPr>
          <p:cNvPr id="3" name="Rectangle: Rounded Corners 2">
            <a:extLst>
              <a:ext uri="{FF2B5EF4-FFF2-40B4-BE49-F238E27FC236}">
                <a16:creationId xmlns:a16="http://schemas.microsoft.com/office/drawing/2014/main" id="{7A453AE3-2A50-2E0C-EF53-4854C236D99C}"/>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11/23</a:t>
            </a:r>
            <a:endParaRPr lang="fa-IR" dirty="0"/>
          </a:p>
        </p:txBody>
      </p:sp>
    </p:spTree>
    <p:extLst>
      <p:ext uri="{BB962C8B-B14F-4D97-AF65-F5344CB8AC3E}">
        <p14:creationId xmlns:p14="http://schemas.microsoft.com/office/powerpoint/2010/main" val="177472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solidFill>
          <a:ln/>
        </p:spPr>
        <p:txBody>
          <a:bodyPr/>
          <a:lstStyle/>
          <a:p>
            <a:endParaRPr lang="fa-IR"/>
          </a:p>
        </p:txBody>
      </p:sp>
      <p:sp>
        <p:nvSpPr>
          <p:cNvPr id="4" name="Text 1"/>
          <p:cNvSpPr/>
          <p:nvPr/>
        </p:nvSpPr>
        <p:spPr>
          <a:xfrm>
            <a:off x="2582279" y="703766"/>
            <a:ext cx="10457760" cy="1544848"/>
          </a:xfrm>
          <a:prstGeom prst="rect">
            <a:avLst/>
          </a:prstGeom>
          <a:noFill/>
          <a:ln/>
        </p:spPr>
        <p:txBody>
          <a:bodyPr wrap="none" rtlCol="0" anchor="t"/>
          <a:lstStyle/>
          <a:p>
            <a:pPr marL="0" indent="0" algn="r" rtl="1">
              <a:lnSpc>
                <a:spcPts val="5468"/>
              </a:lnSpc>
              <a:buNone/>
            </a:pPr>
            <a:r>
              <a:rPr lang="fa-IR" sz="4374" dirty="0">
                <a:solidFill>
                  <a:srgbClr val="476FD6"/>
                </a:solidFill>
                <a:latin typeface="Roboto Slab" pitchFamily="34" charset="0"/>
                <a:ea typeface="Roboto Slab" pitchFamily="34" charset="-122"/>
                <a:cs typeface="B Nazanin" panose="00000400000000000000" pitchFamily="2" charset="-78"/>
              </a:rPr>
              <a:t>3) </a:t>
            </a:r>
            <a:r>
              <a:rPr lang="en-US" sz="4374" dirty="0" err="1">
                <a:solidFill>
                  <a:srgbClr val="476FD6"/>
                </a:solidFill>
                <a:latin typeface="Roboto Slab" pitchFamily="34" charset="0"/>
                <a:ea typeface="Roboto Slab" pitchFamily="34" charset="-122"/>
                <a:cs typeface="B Nazanin" panose="00000400000000000000" pitchFamily="2" charset="-78"/>
              </a:rPr>
              <a:t>محاصره</a:t>
            </a:r>
            <a:r>
              <a:rPr lang="en-US" sz="4374" dirty="0">
                <a:solidFill>
                  <a:srgbClr val="476FD6"/>
                </a:solidFill>
                <a:latin typeface="Roboto Slab" pitchFamily="34" charset="0"/>
                <a:ea typeface="Roboto Slab" pitchFamily="34" charset="-122"/>
                <a:cs typeface="B Nazanin" panose="00000400000000000000" pitchFamily="2" charset="-78"/>
              </a:rPr>
              <a:t> نرم با شیرجه‌های </a:t>
            </a:r>
            <a:r>
              <a:rPr lang="en-US" sz="4374" dirty="0" err="1">
                <a:solidFill>
                  <a:srgbClr val="476FD6"/>
                </a:solidFill>
                <a:latin typeface="Roboto Slab" pitchFamily="34" charset="0"/>
                <a:ea typeface="Roboto Slab" pitchFamily="34" charset="-122"/>
                <a:cs typeface="B Nazanin" panose="00000400000000000000" pitchFamily="2" charset="-78"/>
              </a:rPr>
              <a:t>سریع</a:t>
            </a:r>
            <a:r>
              <a:rPr lang="en-US" sz="4374" dirty="0">
                <a:solidFill>
                  <a:srgbClr val="476FD6"/>
                </a:solidFill>
                <a:latin typeface="Roboto Slab" pitchFamily="34" charset="0"/>
                <a:ea typeface="Roboto Slab" pitchFamily="34" charset="-122"/>
                <a:cs typeface="B Nazanin" panose="00000400000000000000" pitchFamily="2" charset="-78"/>
              </a:rPr>
              <a:t> </a:t>
            </a:r>
            <a:r>
              <a:rPr lang="en-US" sz="4374" dirty="0" err="1">
                <a:solidFill>
                  <a:srgbClr val="476FD6"/>
                </a:solidFill>
                <a:latin typeface="Roboto Slab" pitchFamily="34" charset="0"/>
                <a:ea typeface="Roboto Slab" pitchFamily="34" charset="-122"/>
                <a:cs typeface="B Nazanin" panose="00000400000000000000" pitchFamily="2" charset="-78"/>
              </a:rPr>
              <a:t>پیش</a:t>
            </a:r>
            <a:r>
              <a:rPr lang="en-US" sz="4374" dirty="0">
                <a:solidFill>
                  <a:srgbClr val="476FD6"/>
                </a:solidFill>
                <a:latin typeface="Roboto Slab" pitchFamily="34" charset="0"/>
                <a:ea typeface="Roboto Slab" pitchFamily="34" charset="-122"/>
                <a:cs typeface="B Nazanin" panose="00000400000000000000" pitchFamily="2" charset="-78"/>
              </a:rPr>
              <a:t> </a:t>
            </a:r>
            <a:r>
              <a:rPr lang="en-US" sz="4374" dirty="0" err="1">
                <a:solidFill>
                  <a:srgbClr val="476FD6"/>
                </a:solidFill>
                <a:latin typeface="Roboto Slab" pitchFamily="34" charset="0"/>
                <a:ea typeface="Roboto Slab" pitchFamily="34" charset="-122"/>
                <a:cs typeface="B Nazanin" panose="00000400000000000000" pitchFamily="2" charset="-78"/>
              </a:rPr>
              <a:t>رونده</a:t>
            </a:r>
            <a:endParaRPr lang="en-US" sz="4374" dirty="0">
              <a:cs typeface="B Nazanin" panose="00000400000000000000" pitchFamily="2" charset="-78"/>
            </a:endParaRPr>
          </a:p>
        </p:txBody>
      </p:sp>
      <p:pic>
        <p:nvPicPr>
          <p:cNvPr id="5" name="Image 1" descr="preencoded.png"/>
          <p:cNvPicPr>
            <a:picLocks noChangeAspect="1"/>
          </p:cNvPicPr>
          <p:nvPr/>
        </p:nvPicPr>
        <p:blipFill>
          <a:blip r:embed="rId4"/>
          <a:stretch>
            <a:fillRect/>
          </a:stretch>
        </p:blipFill>
        <p:spPr>
          <a:xfrm>
            <a:off x="1363078" y="2381845"/>
            <a:ext cx="3518059" cy="888682"/>
          </a:xfrm>
          <a:prstGeom prst="rect">
            <a:avLst/>
          </a:prstGeom>
        </p:spPr>
      </p:pic>
      <p:sp>
        <p:nvSpPr>
          <p:cNvPr id="6" name="Text 2"/>
          <p:cNvSpPr/>
          <p:nvPr/>
        </p:nvSpPr>
        <p:spPr>
          <a:xfrm>
            <a:off x="2021851" y="3615282"/>
            <a:ext cx="2859286" cy="347186"/>
          </a:xfrm>
          <a:prstGeom prst="rect">
            <a:avLst/>
          </a:prstGeom>
          <a:noFill/>
          <a:ln/>
        </p:spPr>
        <p:txBody>
          <a:bodyPr wrap="none" rtlCol="0" anchor="t"/>
          <a:lstStyle/>
          <a:p>
            <a:pPr marL="0" indent="0" algn="ctr" rtl="1">
              <a:lnSpc>
                <a:spcPts val="2734"/>
              </a:lnSpc>
              <a:buNone/>
            </a:pPr>
            <a:r>
              <a:rPr lang="en-US" sz="2400" dirty="0">
                <a:solidFill>
                  <a:srgbClr val="476FD6"/>
                </a:solidFill>
                <a:latin typeface="Roboto Slab" pitchFamily="34" charset="0"/>
                <a:ea typeface="Roboto Slab" pitchFamily="34" charset="-122"/>
                <a:cs typeface="B Nazanin" panose="00000400000000000000" pitchFamily="2" charset="-78"/>
              </a:rPr>
              <a:t>شناسایی قدرت فرار طعمه</a:t>
            </a:r>
            <a:endParaRPr lang="en-US" sz="2400" dirty="0">
              <a:cs typeface="B Nazanin" panose="00000400000000000000" pitchFamily="2" charset="-78"/>
            </a:endParaRPr>
          </a:p>
        </p:txBody>
      </p:sp>
      <p:sp>
        <p:nvSpPr>
          <p:cNvPr id="7" name="Text 3"/>
          <p:cNvSpPr/>
          <p:nvPr/>
        </p:nvSpPr>
        <p:spPr>
          <a:xfrm>
            <a:off x="1251858" y="4380989"/>
            <a:ext cx="3629280" cy="182468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 0.5 اما r &lt; 0.5 است، خرگوش انرژی کافی برای فرار موفقیت‌آمیز را دارد و یک محاصره نرم قبل از حمله غافلگیرکننده ایجاد می‌شود.</a:t>
            </a:r>
            <a:endParaRPr lang="en-US" sz="2400" dirty="0">
              <a:cs typeface="B Nazanin" panose="00000400000000000000" pitchFamily="2" charset="-78"/>
            </a:endParaRPr>
          </a:p>
        </p:txBody>
      </p:sp>
      <p:pic>
        <p:nvPicPr>
          <p:cNvPr id="8" name="Image 2" descr="preencoded.png"/>
          <p:cNvPicPr>
            <a:picLocks noChangeAspect="1"/>
          </p:cNvPicPr>
          <p:nvPr/>
        </p:nvPicPr>
        <p:blipFill>
          <a:blip r:embed="rId5"/>
          <a:stretch>
            <a:fillRect/>
          </a:stretch>
        </p:blipFill>
        <p:spPr>
          <a:xfrm>
            <a:off x="5442410" y="2381845"/>
            <a:ext cx="3518178" cy="888682"/>
          </a:xfrm>
          <a:prstGeom prst="rect">
            <a:avLst/>
          </a:prstGeom>
        </p:spPr>
      </p:pic>
      <p:sp>
        <p:nvSpPr>
          <p:cNvPr id="9" name="Text 4"/>
          <p:cNvSpPr/>
          <p:nvPr/>
        </p:nvSpPr>
        <p:spPr>
          <a:xfrm>
            <a:off x="5161773" y="3615282"/>
            <a:ext cx="4079451" cy="694373"/>
          </a:xfrm>
          <a:prstGeom prst="rect">
            <a:avLst/>
          </a:prstGeom>
          <a:noFill/>
          <a:ln/>
        </p:spPr>
        <p:txBody>
          <a:bodyPr wrap="square" rtlCol="0" anchor="t"/>
          <a:lstStyle/>
          <a:p>
            <a:pPr marL="0" indent="0" algn="r" rtl="1">
              <a:lnSpc>
                <a:spcPts val="2734"/>
              </a:lnSpc>
              <a:buNone/>
            </a:pPr>
            <a:r>
              <a:rPr lang="en-US" sz="2400" dirty="0">
                <a:solidFill>
                  <a:srgbClr val="476FD6"/>
                </a:solidFill>
                <a:latin typeface="Roboto Slab" pitchFamily="34" charset="0"/>
                <a:ea typeface="Roboto Slab" pitchFamily="34" charset="-122"/>
                <a:cs typeface="B Nazanin" panose="00000400000000000000" pitchFamily="2" charset="-78"/>
              </a:rPr>
              <a:t>استفاده از الگوهای مبتنی بر </a:t>
            </a:r>
            <a:r>
              <a:rPr lang="en-US" dirty="0">
                <a:solidFill>
                  <a:srgbClr val="476FD6"/>
                </a:solidFill>
                <a:latin typeface="Roboto Slab" pitchFamily="34" charset="0"/>
                <a:ea typeface="Roboto Slab" pitchFamily="34" charset="-122"/>
                <a:cs typeface="B Nazanin" panose="00000400000000000000" pitchFamily="2" charset="-78"/>
              </a:rPr>
              <a:t>Levy Flight</a:t>
            </a:r>
            <a:endParaRPr lang="en-US" sz="2400" dirty="0">
              <a:cs typeface="B Nazanin" panose="00000400000000000000" pitchFamily="2" charset="-78"/>
            </a:endParaRPr>
          </a:p>
        </p:txBody>
      </p:sp>
      <p:sp>
        <p:nvSpPr>
          <p:cNvPr id="10" name="Text 5"/>
          <p:cNvSpPr/>
          <p:nvPr/>
        </p:nvSpPr>
        <p:spPr>
          <a:xfrm>
            <a:off x="5437334" y="4344191"/>
            <a:ext cx="3409649" cy="275318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در این مرحله، شاهین‌ها از الگوهای مبتنی بر </a:t>
            </a:r>
            <a:r>
              <a:rPr lang="en-US" dirty="0">
                <a:solidFill>
                  <a:srgbClr val="15213F"/>
                </a:solidFill>
                <a:latin typeface="Roboto" pitchFamily="34" charset="0"/>
                <a:ea typeface="Roboto" pitchFamily="34" charset="-122"/>
                <a:cs typeface="B Nazanin" panose="00000400000000000000" pitchFamily="2" charset="-78"/>
              </a:rPr>
              <a:t>Levy Flight</a:t>
            </a:r>
            <a:r>
              <a:rPr lang="fa-IR" sz="2400" dirty="0">
                <a:solidFill>
                  <a:srgbClr val="15213F"/>
                </a:solidFill>
                <a:latin typeface="Roboto" pitchFamily="34" charset="0"/>
                <a:ea typeface="Roboto" pitchFamily="34" charset="-122"/>
                <a:cs typeface="B Nazanin" panose="00000400000000000000" pitchFamily="2" charset="-78"/>
              </a:rPr>
              <a:t>ب</a:t>
            </a:r>
            <a:r>
              <a:rPr lang="en-US" sz="2400" dirty="0" err="1">
                <a:solidFill>
                  <a:srgbClr val="15213F"/>
                </a:solidFill>
                <a:latin typeface="Roboto" pitchFamily="34" charset="0"/>
                <a:ea typeface="Roboto" pitchFamily="34" charset="-122"/>
                <a:cs typeface="B Nazanin" panose="00000400000000000000" pitchFamily="2" charset="-78"/>
              </a:rPr>
              <a:t>رای</a:t>
            </a:r>
            <a:r>
              <a:rPr lang="en-US" sz="2400" dirty="0">
                <a:solidFill>
                  <a:srgbClr val="15213F"/>
                </a:solidFill>
                <a:latin typeface="Roboto" pitchFamily="34" charset="0"/>
                <a:ea typeface="Roboto" pitchFamily="34" charset="-122"/>
                <a:cs typeface="B Nazanin" panose="00000400000000000000" pitchFamily="2" charset="-78"/>
              </a:rPr>
              <a:t> تقلید از حرکات فریبنده زیگزاگی واقعی طعمه‌ها در مرحله فرار و شیرجه‌های نامنظم، ناگهانی و سریع خود در اطراف طعمه فراری استفاده می‌کنند.</a:t>
            </a:r>
            <a:endParaRPr lang="en-US" sz="2400" dirty="0">
              <a:cs typeface="B Nazanin" panose="00000400000000000000" pitchFamily="2" charset="-78"/>
            </a:endParaRPr>
          </a:p>
        </p:txBody>
      </p:sp>
      <p:pic>
        <p:nvPicPr>
          <p:cNvPr id="11" name="Image 3" descr="preencoded.png"/>
          <p:cNvPicPr>
            <a:picLocks noChangeAspect="1"/>
          </p:cNvPicPr>
          <p:nvPr/>
        </p:nvPicPr>
        <p:blipFill>
          <a:blip r:embed="rId6"/>
          <a:stretch>
            <a:fillRect/>
          </a:stretch>
        </p:blipFill>
        <p:spPr>
          <a:xfrm>
            <a:off x="9521862" y="2357667"/>
            <a:ext cx="3518178" cy="888682"/>
          </a:xfrm>
          <a:prstGeom prst="rect">
            <a:avLst/>
          </a:prstGeom>
        </p:spPr>
      </p:pic>
      <p:sp>
        <p:nvSpPr>
          <p:cNvPr id="12" name="Text 6"/>
          <p:cNvSpPr/>
          <p:nvPr/>
        </p:nvSpPr>
        <p:spPr>
          <a:xfrm>
            <a:off x="9966202" y="3615281"/>
            <a:ext cx="3073837" cy="694373"/>
          </a:xfrm>
          <a:prstGeom prst="rect">
            <a:avLst/>
          </a:prstGeom>
          <a:noFill/>
          <a:ln/>
        </p:spPr>
        <p:txBody>
          <a:bodyPr wrap="square" rtlCol="0" anchor="t"/>
          <a:lstStyle/>
          <a:p>
            <a:pPr marL="0" indent="0" algn="r" rtl="1">
              <a:lnSpc>
                <a:spcPts val="2734"/>
              </a:lnSpc>
              <a:buNone/>
            </a:pPr>
            <a:r>
              <a:rPr lang="en-US" sz="2400" dirty="0">
                <a:solidFill>
                  <a:srgbClr val="476FD6"/>
                </a:solidFill>
                <a:latin typeface="Roboto Slab" pitchFamily="34" charset="0"/>
                <a:ea typeface="Roboto Slab" pitchFamily="34" charset="-122"/>
                <a:cs typeface="B Nazanin" panose="00000400000000000000" pitchFamily="2" charset="-78"/>
              </a:rPr>
              <a:t>انتخاب بهترین شیرجه ممکن</a:t>
            </a:r>
            <a:endParaRPr lang="en-US" sz="2400" dirty="0">
              <a:cs typeface="B Nazanin" panose="00000400000000000000" pitchFamily="2" charset="-78"/>
            </a:endParaRPr>
          </a:p>
        </p:txBody>
      </p:sp>
      <p:sp>
        <p:nvSpPr>
          <p:cNvPr id="13" name="Text 7"/>
          <p:cNvSpPr/>
          <p:nvPr/>
        </p:nvSpPr>
        <p:spPr>
          <a:xfrm>
            <a:off x="9749265" y="4404950"/>
            <a:ext cx="3290775" cy="133302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شاهین‌ها می‌توانند به تدریج بهترین شیرجه ممکن را به سمت طعمه انتخاب کنند تا یک محاصره نرم را انجام دهند.</a:t>
            </a:r>
            <a:endParaRPr lang="en-US" sz="2400" dirty="0">
              <a:cs typeface="B Nazanin" panose="00000400000000000000" pitchFamily="2" charset="-78"/>
            </a:endParaRPr>
          </a:p>
        </p:txBody>
      </p:sp>
      <p:sp>
        <p:nvSpPr>
          <p:cNvPr id="23" name="Rectangle: Rounded Corners 22">
            <a:extLst>
              <a:ext uri="{FF2B5EF4-FFF2-40B4-BE49-F238E27FC236}">
                <a16:creationId xmlns:a16="http://schemas.microsoft.com/office/drawing/2014/main" id="{350E46DF-7047-1FFA-DFD0-58074A6ABC5C}"/>
              </a:ext>
            </a:extLst>
          </p:cNvPr>
          <p:cNvSpPr/>
          <p:nvPr/>
        </p:nvSpPr>
        <p:spPr>
          <a:xfrm>
            <a:off x="2989259" y="162235"/>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4" name="Rectangle: Rounded Corners 13">
            <a:extLst>
              <a:ext uri="{FF2B5EF4-FFF2-40B4-BE49-F238E27FC236}">
                <a16:creationId xmlns:a16="http://schemas.microsoft.com/office/drawing/2014/main" id="{B6CA7F5E-44EF-0229-C203-0A5B07753039}"/>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12/23</a:t>
            </a:r>
            <a:endParaRPr lang="fa-IR" dirty="0"/>
          </a:p>
        </p:txBody>
      </p:sp>
    </p:spTree>
    <p:extLst>
      <p:ext uri="{BB962C8B-B14F-4D97-AF65-F5344CB8AC3E}">
        <p14:creationId xmlns:p14="http://schemas.microsoft.com/office/powerpoint/2010/main" val="250828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solidFill>
          <a:ln/>
        </p:spPr>
        <p:txBody>
          <a:bodyPr/>
          <a:lstStyle/>
          <a:p>
            <a:endParaRPr lang="fa-IR" sz="2800">
              <a:cs typeface="B Nazanin" panose="00000400000000000000" pitchFamily="2" charset="-78"/>
            </a:endParaRPr>
          </a:p>
        </p:txBody>
      </p:sp>
      <p:sp>
        <p:nvSpPr>
          <p:cNvPr id="15" name="Rectangle: Rounded Corners 14">
            <a:extLst>
              <a:ext uri="{FF2B5EF4-FFF2-40B4-BE49-F238E27FC236}">
                <a16:creationId xmlns:a16="http://schemas.microsoft.com/office/drawing/2014/main" id="{95938064-2447-B5AF-E458-81D5BCA6FFDD}"/>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sz="2800" dirty="0">
              <a:cs typeface="B Nazanin" panose="00000400000000000000" pitchFamily="2" charset="-78"/>
            </a:endParaRPr>
          </a:p>
        </p:txBody>
      </p:sp>
      <p:sp>
        <p:nvSpPr>
          <p:cNvPr id="18" name="Rectangle: Rounded Corners 17">
            <a:extLst>
              <a:ext uri="{FF2B5EF4-FFF2-40B4-BE49-F238E27FC236}">
                <a16:creationId xmlns:a16="http://schemas.microsoft.com/office/drawing/2014/main" id="{2F51CD85-36AC-5569-962C-7C12CAD1BAEB}"/>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p>
        </p:txBody>
      </p:sp>
      <p:sp>
        <p:nvSpPr>
          <p:cNvPr id="16" name="Shape 0">
            <a:extLst>
              <a:ext uri="{FF2B5EF4-FFF2-40B4-BE49-F238E27FC236}">
                <a16:creationId xmlns:a16="http://schemas.microsoft.com/office/drawing/2014/main" id="{75D357C7-5EC5-954D-3747-9AC1CD82D260}"/>
              </a:ext>
            </a:extLst>
          </p:cNvPr>
          <p:cNvSpPr/>
          <p:nvPr/>
        </p:nvSpPr>
        <p:spPr>
          <a:xfrm>
            <a:off x="0" y="0"/>
            <a:ext cx="14630400" cy="8229600"/>
          </a:xfrm>
          <a:prstGeom prst="rect">
            <a:avLst/>
          </a:prstGeom>
          <a:solidFill>
            <a:srgbClr val="271C4E"/>
          </a:solidFill>
          <a:ln/>
        </p:spPr>
        <p:txBody>
          <a:bodyPr/>
          <a:lstStyle/>
          <a:p>
            <a:endParaRPr lang="fa-IR">
              <a:cs typeface="B Nazanin" panose="00000400000000000000" pitchFamily="2" charset="-78"/>
            </a:endParaRPr>
          </a:p>
        </p:txBody>
      </p:sp>
      <p:sp>
        <p:nvSpPr>
          <p:cNvPr id="19" name="Shape 1">
            <a:extLst>
              <a:ext uri="{FF2B5EF4-FFF2-40B4-BE49-F238E27FC236}">
                <a16:creationId xmlns:a16="http://schemas.microsoft.com/office/drawing/2014/main" id="{2C4A85B0-782F-848D-0FAA-BEC0F9D65708}"/>
              </a:ext>
            </a:extLst>
          </p:cNvPr>
          <p:cNvSpPr/>
          <p:nvPr/>
        </p:nvSpPr>
        <p:spPr>
          <a:xfrm>
            <a:off x="-1297" y="56793"/>
            <a:ext cx="14630400" cy="8229600"/>
          </a:xfrm>
          <a:prstGeom prst="rect">
            <a:avLst/>
          </a:prstGeom>
          <a:solidFill>
            <a:srgbClr val="100C35"/>
          </a:solidFill>
          <a:ln/>
        </p:spPr>
        <p:txBody>
          <a:bodyPr/>
          <a:lstStyle/>
          <a:p>
            <a:endParaRPr lang="fa-IR">
              <a:cs typeface="B Nazanin" panose="00000400000000000000" pitchFamily="2" charset="-78"/>
            </a:endParaRPr>
          </a:p>
        </p:txBody>
      </p:sp>
      <p:sp>
        <p:nvSpPr>
          <p:cNvPr id="21" name="Text 2">
            <a:extLst>
              <a:ext uri="{FF2B5EF4-FFF2-40B4-BE49-F238E27FC236}">
                <a16:creationId xmlns:a16="http://schemas.microsoft.com/office/drawing/2014/main" id="{E6E5EF17-06D6-B8B6-FCE7-8F4490F84DDA}"/>
              </a:ext>
            </a:extLst>
          </p:cNvPr>
          <p:cNvSpPr/>
          <p:nvPr/>
        </p:nvSpPr>
        <p:spPr>
          <a:xfrm>
            <a:off x="4994569" y="1015387"/>
            <a:ext cx="8257342" cy="653415"/>
          </a:xfrm>
          <a:prstGeom prst="rect">
            <a:avLst/>
          </a:prstGeom>
          <a:noFill/>
          <a:ln/>
        </p:spPr>
        <p:txBody>
          <a:bodyPr wrap="none" rtlCol="0" anchor="t"/>
          <a:lstStyle/>
          <a:p>
            <a:pPr marL="0" indent="0" algn="r" rtl="1">
              <a:lnSpc>
                <a:spcPts val="5146"/>
              </a:lnSpc>
              <a:buNone/>
            </a:pPr>
            <a:r>
              <a:rPr lang="en-US" sz="4117" dirty="0">
                <a:solidFill>
                  <a:srgbClr val="FFFFFF"/>
                </a:solidFill>
                <a:latin typeface="Kanit" pitchFamily="34" charset="0"/>
                <a:ea typeface="Kanit" pitchFamily="34" charset="-122"/>
                <a:cs typeface="B Nazanin" panose="00000400000000000000" pitchFamily="2" charset="-78"/>
              </a:rPr>
              <a:t>استفاده از الگوهای مبتنی بر Levy Flight</a:t>
            </a:r>
            <a:endParaRPr lang="en-US" sz="4117" dirty="0">
              <a:cs typeface="B Nazanin" panose="00000400000000000000" pitchFamily="2" charset="-78"/>
            </a:endParaRPr>
          </a:p>
        </p:txBody>
      </p:sp>
      <p:sp>
        <p:nvSpPr>
          <p:cNvPr id="22" name="Shape 3">
            <a:extLst>
              <a:ext uri="{FF2B5EF4-FFF2-40B4-BE49-F238E27FC236}">
                <a16:creationId xmlns:a16="http://schemas.microsoft.com/office/drawing/2014/main" id="{58ED1B97-941B-5471-6B4C-D4F618A4EEA1}"/>
              </a:ext>
            </a:extLst>
          </p:cNvPr>
          <p:cNvSpPr/>
          <p:nvPr/>
        </p:nvSpPr>
        <p:spPr>
          <a:xfrm>
            <a:off x="13201846" y="1696283"/>
            <a:ext cx="27742" cy="5823585"/>
          </a:xfrm>
          <a:prstGeom prst="rect">
            <a:avLst/>
          </a:prstGeom>
          <a:solidFill>
            <a:srgbClr val="FA2F5C"/>
          </a:solidFill>
          <a:ln/>
        </p:spPr>
        <p:txBody>
          <a:bodyPr/>
          <a:lstStyle/>
          <a:p>
            <a:endParaRPr lang="fa-IR">
              <a:cs typeface="B Nazanin" panose="00000400000000000000" pitchFamily="2" charset="-78"/>
            </a:endParaRPr>
          </a:p>
        </p:txBody>
      </p:sp>
      <p:sp>
        <p:nvSpPr>
          <p:cNvPr id="23" name="Shape 4">
            <a:extLst>
              <a:ext uri="{FF2B5EF4-FFF2-40B4-BE49-F238E27FC236}">
                <a16:creationId xmlns:a16="http://schemas.microsoft.com/office/drawing/2014/main" id="{A569C67F-1F35-4A51-0E72-40B82CC40230}"/>
              </a:ext>
            </a:extLst>
          </p:cNvPr>
          <p:cNvSpPr/>
          <p:nvPr/>
        </p:nvSpPr>
        <p:spPr>
          <a:xfrm>
            <a:off x="12215651" y="2217539"/>
            <a:ext cx="777597" cy="27742"/>
          </a:xfrm>
          <a:prstGeom prst="rect">
            <a:avLst/>
          </a:prstGeom>
          <a:solidFill>
            <a:srgbClr val="FA2F5C"/>
          </a:solidFill>
          <a:ln/>
        </p:spPr>
        <p:txBody>
          <a:bodyPr/>
          <a:lstStyle/>
          <a:p>
            <a:endParaRPr lang="fa-IR">
              <a:cs typeface="B Nazanin" panose="00000400000000000000" pitchFamily="2" charset="-78"/>
            </a:endParaRPr>
          </a:p>
        </p:txBody>
      </p:sp>
      <p:sp>
        <p:nvSpPr>
          <p:cNvPr id="24" name="Shape 5">
            <a:extLst>
              <a:ext uri="{FF2B5EF4-FFF2-40B4-BE49-F238E27FC236}">
                <a16:creationId xmlns:a16="http://schemas.microsoft.com/office/drawing/2014/main" id="{547968F6-F024-D91C-D78D-FAD47C1F849B}"/>
              </a:ext>
            </a:extLst>
          </p:cNvPr>
          <p:cNvSpPr/>
          <p:nvPr/>
        </p:nvSpPr>
        <p:spPr>
          <a:xfrm>
            <a:off x="13001940" y="1928354"/>
            <a:ext cx="499943" cy="499943"/>
          </a:xfrm>
          <a:prstGeom prst="roundRect">
            <a:avLst>
              <a:gd name="adj" fmla="val 13333"/>
            </a:avLst>
          </a:prstGeom>
          <a:solidFill>
            <a:srgbClr val="221D4C"/>
          </a:solidFill>
          <a:ln/>
        </p:spPr>
        <p:txBody>
          <a:bodyPr/>
          <a:lstStyle/>
          <a:p>
            <a:endParaRPr lang="fa-IR">
              <a:cs typeface="B Nazanin" panose="00000400000000000000" pitchFamily="2" charset="-78"/>
            </a:endParaRPr>
          </a:p>
        </p:txBody>
      </p:sp>
      <p:sp>
        <p:nvSpPr>
          <p:cNvPr id="25" name="Text 6">
            <a:extLst>
              <a:ext uri="{FF2B5EF4-FFF2-40B4-BE49-F238E27FC236}">
                <a16:creationId xmlns:a16="http://schemas.microsoft.com/office/drawing/2014/main" id="{B3EB4679-8365-AD8D-D3A2-6406ED0A6DF3}"/>
              </a:ext>
            </a:extLst>
          </p:cNvPr>
          <p:cNvSpPr/>
          <p:nvPr/>
        </p:nvSpPr>
        <p:spPr>
          <a:xfrm>
            <a:off x="13201846" y="1982290"/>
            <a:ext cx="100132" cy="392073"/>
          </a:xfrm>
          <a:prstGeom prst="rect">
            <a:avLst/>
          </a:prstGeom>
          <a:noFill/>
          <a:ln/>
        </p:spPr>
        <p:txBody>
          <a:bodyPr wrap="none" rtlCol="0" anchor="t"/>
          <a:lstStyle/>
          <a:p>
            <a:pPr marL="0" indent="0" algn="ctr">
              <a:lnSpc>
                <a:spcPts val="3088"/>
              </a:lnSpc>
              <a:buNone/>
            </a:pPr>
            <a:r>
              <a:rPr lang="en-US" sz="2470" dirty="0">
                <a:solidFill>
                  <a:srgbClr val="FFFFFF"/>
                </a:solidFill>
                <a:latin typeface="Kanit" pitchFamily="34" charset="0"/>
                <a:ea typeface="Kanit" pitchFamily="34" charset="-122"/>
                <a:cs typeface="B Nazanin" panose="00000400000000000000" pitchFamily="2" charset="-78"/>
              </a:rPr>
              <a:t>1</a:t>
            </a:r>
            <a:endParaRPr lang="en-US" sz="2470" dirty="0">
              <a:cs typeface="B Nazanin" panose="00000400000000000000" pitchFamily="2" charset="-78"/>
            </a:endParaRPr>
          </a:p>
        </p:txBody>
      </p:sp>
      <p:sp>
        <p:nvSpPr>
          <p:cNvPr id="26" name="Text 7">
            <a:extLst>
              <a:ext uri="{FF2B5EF4-FFF2-40B4-BE49-F238E27FC236}">
                <a16:creationId xmlns:a16="http://schemas.microsoft.com/office/drawing/2014/main" id="{5825187B-091C-AE3F-2B66-4DD261CE6F20}"/>
              </a:ext>
            </a:extLst>
          </p:cNvPr>
          <p:cNvSpPr/>
          <p:nvPr/>
        </p:nvSpPr>
        <p:spPr>
          <a:xfrm>
            <a:off x="9509127" y="2003329"/>
            <a:ext cx="2614017" cy="326827"/>
          </a:xfrm>
          <a:prstGeom prst="rect">
            <a:avLst/>
          </a:prstGeom>
          <a:noFill/>
          <a:ln/>
        </p:spPr>
        <p:txBody>
          <a:bodyPr wrap="none" rtlCol="0" anchor="t"/>
          <a:lstStyle/>
          <a:p>
            <a:pPr marL="0" indent="0" algn="r" rtl="1">
              <a:lnSpc>
                <a:spcPts val="2573"/>
              </a:lnSpc>
              <a:buNone/>
            </a:pPr>
            <a:r>
              <a:rPr lang="en-US" sz="2400" dirty="0">
                <a:solidFill>
                  <a:srgbClr val="FFFFFF"/>
                </a:solidFill>
                <a:latin typeface="Kanit" pitchFamily="34" charset="0"/>
                <a:ea typeface="Kanit" pitchFamily="34" charset="-122"/>
                <a:cs typeface="B Nazanin" panose="00000400000000000000" pitchFamily="2" charset="-78"/>
              </a:rPr>
              <a:t>حرکات فریبنده طعمه</a:t>
            </a:r>
            <a:endParaRPr lang="en-US" sz="2400" dirty="0">
              <a:cs typeface="B Nazanin" panose="00000400000000000000" pitchFamily="2" charset="-78"/>
            </a:endParaRPr>
          </a:p>
        </p:txBody>
      </p:sp>
      <p:sp>
        <p:nvSpPr>
          <p:cNvPr id="27" name="Text 8">
            <a:extLst>
              <a:ext uri="{FF2B5EF4-FFF2-40B4-BE49-F238E27FC236}">
                <a16:creationId xmlns:a16="http://schemas.microsoft.com/office/drawing/2014/main" id="{58D05DA9-5B83-6128-F183-204C29400EB6}"/>
              </a:ext>
            </a:extLst>
          </p:cNvPr>
          <p:cNvSpPr/>
          <p:nvPr/>
        </p:nvSpPr>
        <p:spPr>
          <a:xfrm>
            <a:off x="1428554" y="2520912"/>
            <a:ext cx="11301091" cy="666512"/>
          </a:xfrm>
          <a:prstGeom prst="rect">
            <a:avLst/>
          </a:prstGeom>
          <a:noFill/>
          <a:ln/>
        </p:spPr>
        <p:txBody>
          <a:bodyPr wrap="square" rtlCol="0" anchor="t"/>
          <a:lstStyle/>
          <a:p>
            <a:pPr marL="0" indent="0" algn="r" rtl="1">
              <a:lnSpc>
                <a:spcPts val="2624"/>
              </a:lnSpc>
              <a:buNone/>
            </a:pPr>
            <a:r>
              <a:rPr lang="en-US" sz="2400" dirty="0">
                <a:solidFill>
                  <a:srgbClr val="D9E1FF"/>
                </a:solidFill>
                <a:latin typeface="Martel Sans" pitchFamily="34" charset="0"/>
                <a:ea typeface="Martel Sans" pitchFamily="34" charset="-122"/>
                <a:cs typeface="B Nazanin" panose="00000400000000000000" pitchFamily="2" charset="-78"/>
              </a:rPr>
              <a:t>LF برای تقلید از حرکات زیگزاگی واقعی طعمه ها در مرحله فرار استفاده می شود. این حرکات فریبنده باعث می شود که شکارچی نتواند به راحتی مسیر طعمه را پیش بینی کند.</a:t>
            </a:r>
            <a:endParaRPr lang="en-US" sz="2400" dirty="0">
              <a:cs typeface="B Nazanin" panose="00000400000000000000" pitchFamily="2" charset="-78"/>
            </a:endParaRPr>
          </a:p>
        </p:txBody>
      </p:sp>
      <p:sp>
        <p:nvSpPr>
          <p:cNvPr id="28" name="Shape 9">
            <a:extLst>
              <a:ext uri="{FF2B5EF4-FFF2-40B4-BE49-F238E27FC236}">
                <a16:creationId xmlns:a16="http://schemas.microsoft.com/office/drawing/2014/main" id="{6560B862-B8BC-F268-22D6-949721D2E3D2}"/>
              </a:ext>
            </a:extLst>
          </p:cNvPr>
          <p:cNvSpPr/>
          <p:nvPr/>
        </p:nvSpPr>
        <p:spPr>
          <a:xfrm>
            <a:off x="12224343" y="3877158"/>
            <a:ext cx="777597" cy="27742"/>
          </a:xfrm>
          <a:prstGeom prst="rect">
            <a:avLst/>
          </a:prstGeom>
          <a:solidFill>
            <a:srgbClr val="FA2F5C"/>
          </a:solidFill>
          <a:ln/>
        </p:spPr>
        <p:txBody>
          <a:bodyPr/>
          <a:lstStyle/>
          <a:p>
            <a:endParaRPr lang="fa-IR">
              <a:cs typeface="B Nazanin" panose="00000400000000000000" pitchFamily="2" charset="-78"/>
            </a:endParaRPr>
          </a:p>
        </p:txBody>
      </p:sp>
      <p:sp>
        <p:nvSpPr>
          <p:cNvPr id="29" name="Shape 10">
            <a:extLst>
              <a:ext uri="{FF2B5EF4-FFF2-40B4-BE49-F238E27FC236}">
                <a16:creationId xmlns:a16="http://schemas.microsoft.com/office/drawing/2014/main" id="{D0236C55-4714-2DD5-8E77-4084D2680EDD}"/>
              </a:ext>
            </a:extLst>
          </p:cNvPr>
          <p:cNvSpPr/>
          <p:nvPr/>
        </p:nvSpPr>
        <p:spPr>
          <a:xfrm>
            <a:off x="12951874" y="3621754"/>
            <a:ext cx="499943" cy="499943"/>
          </a:xfrm>
          <a:prstGeom prst="roundRect">
            <a:avLst>
              <a:gd name="adj" fmla="val 13333"/>
            </a:avLst>
          </a:prstGeom>
          <a:solidFill>
            <a:srgbClr val="221D4C"/>
          </a:solidFill>
          <a:ln/>
        </p:spPr>
        <p:txBody>
          <a:bodyPr/>
          <a:lstStyle/>
          <a:p>
            <a:endParaRPr lang="fa-IR">
              <a:cs typeface="B Nazanin" panose="00000400000000000000" pitchFamily="2" charset="-78"/>
            </a:endParaRPr>
          </a:p>
        </p:txBody>
      </p:sp>
      <p:sp>
        <p:nvSpPr>
          <p:cNvPr id="30" name="Text 11">
            <a:extLst>
              <a:ext uri="{FF2B5EF4-FFF2-40B4-BE49-F238E27FC236}">
                <a16:creationId xmlns:a16="http://schemas.microsoft.com/office/drawing/2014/main" id="{0BD6275D-6CCF-E551-7EB1-F068FAA76E5E}"/>
              </a:ext>
            </a:extLst>
          </p:cNvPr>
          <p:cNvSpPr/>
          <p:nvPr/>
        </p:nvSpPr>
        <p:spPr>
          <a:xfrm>
            <a:off x="13134141" y="3646289"/>
            <a:ext cx="159663" cy="392073"/>
          </a:xfrm>
          <a:prstGeom prst="rect">
            <a:avLst/>
          </a:prstGeom>
          <a:noFill/>
          <a:ln/>
        </p:spPr>
        <p:txBody>
          <a:bodyPr wrap="none" rtlCol="0" anchor="t"/>
          <a:lstStyle/>
          <a:p>
            <a:pPr marL="0" indent="0" algn="ctr">
              <a:lnSpc>
                <a:spcPts val="3088"/>
              </a:lnSpc>
              <a:buNone/>
            </a:pPr>
            <a:r>
              <a:rPr lang="en-US" sz="2470" dirty="0">
                <a:solidFill>
                  <a:srgbClr val="FFFFFF"/>
                </a:solidFill>
                <a:latin typeface="Kanit" pitchFamily="34" charset="0"/>
                <a:ea typeface="Kanit" pitchFamily="34" charset="-122"/>
                <a:cs typeface="B Nazanin" panose="00000400000000000000" pitchFamily="2" charset="-78"/>
              </a:rPr>
              <a:t>2</a:t>
            </a:r>
            <a:endParaRPr lang="en-US" sz="2470" dirty="0">
              <a:cs typeface="B Nazanin" panose="00000400000000000000" pitchFamily="2" charset="-78"/>
            </a:endParaRPr>
          </a:p>
        </p:txBody>
      </p:sp>
      <p:sp>
        <p:nvSpPr>
          <p:cNvPr id="31" name="Text 12">
            <a:extLst>
              <a:ext uri="{FF2B5EF4-FFF2-40B4-BE49-F238E27FC236}">
                <a16:creationId xmlns:a16="http://schemas.microsoft.com/office/drawing/2014/main" id="{33282F2A-57A0-BC79-6641-CD6349F2BE92}"/>
              </a:ext>
            </a:extLst>
          </p:cNvPr>
          <p:cNvSpPr/>
          <p:nvPr/>
        </p:nvSpPr>
        <p:spPr>
          <a:xfrm>
            <a:off x="9367875" y="3631483"/>
            <a:ext cx="2822615" cy="326827"/>
          </a:xfrm>
          <a:prstGeom prst="rect">
            <a:avLst/>
          </a:prstGeom>
          <a:noFill/>
          <a:ln/>
        </p:spPr>
        <p:txBody>
          <a:bodyPr wrap="none" rtlCol="0" anchor="t"/>
          <a:lstStyle/>
          <a:p>
            <a:pPr marL="0" indent="0" algn="l">
              <a:lnSpc>
                <a:spcPts val="2573"/>
              </a:lnSpc>
              <a:buNone/>
            </a:pPr>
            <a:r>
              <a:rPr lang="en-US" sz="2400" dirty="0">
                <a:solidFill>
                  <a:srgbClr val="FFFFFF"/>
                </a:solidFill>
                <a:latin typeface="Kanit" pitchFamily="34" charset="0"/>
                <a:ea typeface="Kanit" pitchFamily="34" charset="-122"/>
                <a:cs typeface="B Nazanin" panose="00000400000000000000" pitchFamily="2" charset="-78"/>
              </a:rPr>
              <a:t>شیرجه های سریع شاهین ها</a:t>
            </a:r>
            <a:endParaRPr lang="en-US" sz="2400" dirty="0">
              <a:cs typeface="B Nazanin" panose="00000400000000000000" pitchFamily="2" charset="-78"/>
            </a:endParaRPr>
          </a:p>
        </p:txBody>
      </p:sp>
      <p:sp>
        <p:nvSpPr>
          <p:cNvPr id="32" name="Text 13">
            <a:extLst>
              <a:ext uri="{FF2B5EF4-FFF2-40B4-BE49-F238E27FC236}">
                <a16:creationId xmlns:a16="http://schemas.microsoft.com/office/drawing/2014/main" id="{7AC4697E-1F3C-00C5-7AED-11C75843F079}"/>
              </a:ext>
            </a:extLst>
          </p:cNvPr>
          <p:cNvSpPr/>
          <p:nvPr/>
        </p:nvSpPr>
        <p:spPr>
          <a:xfrm>
            <a:off x="1400812" y="4171593"/>
            <a:ext cx="11328833" cy="999768"/>
          </a:xfrm>
          <a:prstGeom prst="rect">
            <a:avLst/>
          </a:prstGeom>
          <a:noFill/>
          <a:ln/>
        </p:spPr>
        <p:txBody>
          <a:bodyPr wrap="square" rtlCol="0" anchor="t"/>
          <a:lstStyle/>
          <a:p>
            <a:pPr marL="0" indent="0" algn="just" rtl="1">
              <a:lnSpc>
                <a:spcPts val="2624"/>
              </a:lnSpc>
              <a:buNone/>
            </a:pPr>
            <a:r>
              <a:rPr lang="en-US" sz="2400" dirty="0">
                <a:solidFill>
                  <a:srgbClr val="D9E1FF"/>
                </a:solidFill>
                <a:latin typeface="Martel Sans" pitchFamily="34" charset="0"/>
                <a:ea typeface="Martel Sans" pitchFamily="34" charset="-122"/>
                <a:cs typeface="B Nazanin" panose="00000400000000000000" pitchFamily="2" charset="-78"/>
              </a:rPr>
              <a:t>همچنین LF برای شبیه سازی شیرجه های نامنظم، ناگهانی و سریع شاهین ها در اطراف طعمه فراری استفاده می شود. این شیرجه ها به شاهین ها امکان می دهد تا موقعیت و جهت خود را با توجه به حرکات طعمه تصحیح کنند.</a:t>
            </a:r>
            <a:endParaRPr lang="en-US" sz="2400" dirty="0">
              <a:cs typeface="B Nazanin" panose="00000400000000000000" pitchFamily="2" charset="-78"/>
            </a:endParaRPr>
          </a:p>
        </p:txBody>
      </p:sp>
      <p:sp>
        <p:nvSpPr>
          <p:cNvPr id="33" name="Shape 14">
            <a:extLst>
              <a:ext uri="{FF2B5EF4-FFF2-40B4-BE49-F238E27FC236}">
                <a16:creationId xmlns:a16="http://schemas.microsoft.com/office/drawing/2014/main" id="{46900742-726D-E74F-E732-7B636E119D7C}"/>
              </a:ext>
            </a:extLst>
          </p:cNvPr>
          <p:cNvSpPr/>
          <p:nvPr/>
        </p:nvSpPr>
        <p:spPr>
          <a:xfrm>
            <a:off x="12163864" y="6068691"/>
            <a:ext cx="777597" cy="27742"/>
          </a:xfrm>
          <a:prstGeom prst="rect">
            <a:avLst/>
          </a:prstGeom>
          <a:solidFill>
            <a:srgbClr val="FA2F5C"/>
          </a:solidFill>
          <a:ln/>
        </p:spPr>
        <p:txBody>
          <a:bodyPr/>
          <a:lstStyle/>
          <a:p>
            <a:endParaRPr lang="fa-IR">
              <a:cs typeface="B Nazanin" panose="00000400000000000000" pitchFamily="2" charset="-78"/>
            </a:endParaRPr>
          </a:p>
        </p:txBody>
      </p:sp>
      <p:sp>
        <p:nvSpPr>
          <p:cNvPr id="34" name="Shape 15">
            <a:extLst>
              <a:ext uri="{FF2B5EF4-FFF2-40B4-BE49-F238E27FC236}">
                <a16:creationId xmlns:a16="http://schemas.microsoft.com/office/drawing/2014/main" id="{E161C4EA-53CD-2D17-20DC-2BF232BB026F}"/>
              </a:ext>
            </a:extLst>
          </p:cNvPr>
          <p:cNvSpPr/>
          <p:nvPr/>
        </p:nvSpPr>
        <p:spPr>
          <a:xfrm>
            <a:off x="12951874" y="5818720"/>
            <a:ext cx="499943" cy="499943"/>
          </a:xfrm>
          <a:prstGeom prst="roundRect">
            <a:avLst>
              <a:gd name="adj" fmla="val 13333"/>
            </a:avLst>
          </a:prstGeom>
          <a:solidFill>
            <a:srgbClr val="221D4C"/>
          </a:solidFill>
          <a:ln/>
        </p:spPr>
        <p:txBody>
          <a:bodyPr/>
          <a:lstStyle/>
          <a:p>
            <a:endParaRPr lang="fa-IR">
              <a:cs typeface="B Nazanin" panose="00000400000000000000" pitchFamily="2" charset="-78"/>
            </a:endParaRPr>
          </a:p>
        </p:txBody>
      </p:sp>
      <p:sp>
        <p:nvSpPr>
          <p:cNvPr id="35" name="Text 16">
            <a:extLst>
              <a:ext uri="{FF2B5EF4-FFF2-40B4-BE49-F238E27FC236}">
                <a16:creationId xmlns:a16="http://schemas.microsoft.com/office/drawing/2014/main" id="{ED46D98A-1B57-C543-B9F9-1F39E3B3C014}"/>
              </a:ext>
            </a:extLst>
          </p:cNvPr>
          <p:cNvSpPr/>
          <p:nvPr/>
        </p:nvSpPr>
        <p:spPr>
          <a:xfrm>
            <a:off x="13135273" y="5865614"/>
            <a:ext cx="162878" cy="392073"/>
          </a:xfrm>
          <a:prstGeom prst="rect">
            <a:avLst/>
          </a:prstGeom>
          <a:noFill/>
          <a:ln/>
        </p:spPr>
        <p:txBody>
          <a:bodyPr wrap="none" rtlCol="0" anchor="t"/>
          <a:lstStyle/>
          <a:p>
            <a:pPr marL="0" indent="0" algn="ctr">
              <a:lnSpc>
                <a:spcPts val="3088"/>
              </a:lnSpc>
              <a:buNone/>
            </a:pPr>
            <a:r>
              <a:rPr lang="en-US" sz="2470" dirty="0">
                <a:solidFill>
                  <a:srgbClr val="FFFFFF"/>
                </a:solidFill>
                <a:latin typeface="Kanit" pitchFamily="34" charset="0"/>
                <a:ea typeface="Kanit" pitchFamily="34" charset="-122"/>
                <a:cs typeface="B Nazanin" panose="00000400000000000000" pitchFamily="2" charset="-78"/>
              </a:rPr>
              <a:t>3</a:t>
            </a:r>
            <a:endParaRPr lang="en-US" sz="2470" dirty="0">
              <a:cs typeface="B Nazanin" panose="00000400000000000000" pitchFamily="2" charset="-78"/>
            </a:endParaRPr>
          </a:p>
        </p:txBody>
      </p:sp>
      <p:sp>
        <p:nvSpPr>
          <p:cNvPr id="36" name="Text 17">
            <a:extLst>
              <a:ext uri="{FF2B5EF4-FFF2-40B4-BE49-F238E27FC236}">
                <a16:creationId xmlns:a16="http://schemas.microsoft.com/office/drawing/2014/main" id="{C855F96E-A1AD-8980-9BAE-ACA6E1BB1DEC}"/>
              </a:ext>
            </a:extLst>
          </p:cNvPr>
          <p:cNvSpPr/>
          <p:nvPr/>
        </p:nvSpPr>
        <p:spPr>
          <a:xfrm>
            <a:off x="9779258" y="5871363"/>
            <a:ext cx="2614017" cy="326827"/>
          </a:xfrm>
          <a:prstGeom prst="rect">
            <a:avLst/>
          </a:prstGeom>
          <a:noFill/>
          <a:ln/>
        </p:spPr>
        <p:txBody>
          <a:bodyPr wrap="none" rtlCol="0" anchor="t"/>
          <a:lstStyle/>
          <a:p>
            <a:pPr marL="0" indent="0" algn="l">
              <a:lnSpc>
                <a:spcPts val="2573"/>
              </a:lnSpc>
              <a:buNone/>
            </a:pPr>
            <a:r>
              <a:rPr lang="en-US" sz="2400" dirty="0">
                <a:solidFill>
                  <a:srgbClr val="FFFFFF"/>
                </a:solidFill>
                <a:latin typeface="Kanit" pitchFamily="34" charset="0"/>
                <a:ea typeface="Kanit" pitchFamily="34" charset="-122"/>
                <a:cs typeface="B Nazanin" panose="00000400000000000000" pitchFamily="2" charset="-78"/>
              </a:rPr>
              <a:t>تاکتیک جستجوی بهینه</a:t>
            </a:r>
            <a:endParaRPr lang="en-US" sz="2400" dirty="0">
              <a:cs typeface="B Nazanin" panose="00000400000000000000" pitchFamily="2" charset="-78"/>
            </a:endParaRPr>
          </a:p>
        </p:txBody>
      </p:sp>
      <p:sp>
        <p:nvSpPr>
          <p:cNvPr id="37" name="Text 18">
            <a:extLst>
              <a:ext uri="{FF2B5EF4-FFF2-40B4-BE49-F238E27FC236}">
                <a16:creationId xmlns:a16="http://schemas.microsoft.com/office/drawing/2014/main" id="{85F8677B-D102-95AF-5DDC-4EC04E738997}"/>
              </a:ext>
            </a:extLst>
          </p:cNvPr>
          <p:cNvSpPr/>
          <p:nvPr/>
        </p:nvSpPr>
        <p:spPr>
          <a:xfrm>
            <a:off x="1567264" y="6297930"/>
            <a:ext cx="11001347" cy="999768"/>
          </a:xfrm>
          <a:prstGeom prst="rect">
            <a:avLst/>
          </a:prstGeom>
          <a:noFill/>
          <a:ln/>
        </p:spPr>
        <p:txBody>
          <a:bodyPr wrap="square" rtlCol="0" anchor="t"/>
          <a:lstStyle/>
          <a:p>
            <a:pPr marL="0" indent="0" algn="r" rtl="1">
              <a:lnSpc>
                <a:spcPts val="2624"/>
              </a:lnSpc>
              <a:buNone/>
            </a:pPr>
            <a:r>
              <a:rPr lang="en-US" sz="2400" dirty="0">
                <a:solidFill>
                  <a:srgbClr val="D9E1FF"/>
                </a:solidFill>
                <a:latin typeface="Martel Sans" pitchFamily="34" charset="0"/>
                <a:ea typeface="Martel Sans" pitchFamily="34" charset="-122"/>
                <a:cs typeface="B Nazanin" panose="00000400000000000000" pitchFamily="2" charset="-78"/>
              </a:rPr>
              <a:t>فعالیت های مبتنی بر LF تاکتیک های جستجوی بهینه برای شکارچیان در شرایط جستجوی غیر مخرب هستند. این الگوها در فعالیت های تعقیب و گریز حیوانات مانند میمون ها و کوسه ها نیز مشاهده شده است.</a:t>
            </a:r>
            <a:endParaRPr lang="en-US" sz="2400" dirty="0">
              <a:cs typeface="B Nazanin" panose="00000400000000000000" pitchFamily="2" charset="-78"/>
            </a:endParaRPr>
          </a:p>
        </p:txBody>
      </p:sp>
      <p:sp>
        <p:nvSpPr>
          <p:cNvPr id="39" name="Rectangle: Rounded Corners 38">
            <a:extLst>
              <a:ext uri="{FF2B5EF4-FFF2-40B4-BE49-F238E27FC236}">
                <a16:creationId xmlns:a16="http://schemas.microsoft.com/office/drawing/2014/main" id="{D7A5860C-B904-B554-FD0B-109402D9A5F1}"/>
              </a:ext>
            </a:extLst>
          </p:cNvPr>
          <p:cNvSpPr/>
          <p:nvPr/>
        </p:nvSpPr>
        <p:spPr>
          <a:xfrm>
            <a:off x="3043688" y="3359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4" name="Rectangle: Rounded Corners 3">
            <a:extLst>
              <a:ext uri="{FF2B5EF4-FFF2-40B4-BE49-F238E27FC236}">
                <a16:creationId xmlns:a16="http://schemas.microsoft.com/office/drawing/2014/main" id="{02D28813-0710-44DB-8FD8-DC7ABDF525DA}"/>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13/23</a:t>
            </a:r>
            <a:endParaRPr lang="fa-IR" dirty="0"/>
          </a:p>
        </p:txBody>
      </p:sp>
    </p:spTree>
    <p:extLst>
      <p:ext uri="{BB962C8B-B14F-4D97-AF65-F5344CB8AC3E}">
        <p14:creationId xmlns:p14="http://schemas.microsoft.com/office/powerpoint/2010/main" val="353468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E21C81C-20BB-74B3-073B-41B4ECED163B}"/>
              </a:ext>
            </a:extLst>
          </p:cNvPr>
          <p:cNvSpPr/>
          <p:nvPr/>
        </p:nvSpPr>
        <p:spPr>
          <a:xfrm>
            <a:off x="2989259" y="162235"/>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4" name="Picture 3">
            <a:extLst>
              <a:ext uri="{FF2B5EF4-FFF2-40B4-BE49-F238E27FC236}">
                <a16:creationId xmlns:a16="http://schemas.microsoft.com/office/drawing/2014/main" id="{CD4C8CA1-19EC-D0ED-D3EE-80D673A0948A}"/>
              </a:ext>
            </a:extLst>
          </p:cNvPr>
          <p:cNvPicPr>
            <a:picLocks noChangeAspect="1"/>
          </p:cNvPicPr>
          <p:nvPr/>
        </p:nvPicPr>
        <p:blipFill>
          <a:blip r:embed="rId2"/>
          <a:stretch>
            <a:fillRect/>
          </a:stretch>
        </p:blipFill>
        <p:spPr>
          <a:xfrm>
            <a:off x="1197204" y="2920728"/>
            <a:ext cx="11889909" cy="1194072"/>
          </a:xfrm>
          <a:prstGeom prst="rect">
            <a:avLst/>
          </a:prstGeom>
        </p:spPr>
      </p:pic>
      <p:pic>
        <p:nvPicPr>
          <p:cNvPr id="6" name="Picture 5" descr="A math equations on a white background&#10;&#10;Description automatically generated">
            <a:extLst>
              <a:ext uri="{FF2B5EF4-FFF2-40B4-BE49-F238E27FC236}">
                <a16:creationId xmlns:a16="http://schemas.microsoft.com/office/drawing/2014/main" id="{232429BF-C44D-F4A9-52E5-B3687F8E5514}"/>
              </a:ext>
            </a:extLst>
          </p:cNvPr>
          <p:cNvPicPr>
            <a:picLocks noChangeAspect="1"/>
          </p:cNvPicPr>
          <p:nvPr/>
        </p:nvPicPr>
        <p:blipFill>
          <a:blip r:embed="rId3"/>
          <a:stretch>
            <a:fillRect/>
          </a:stretch>
        </p:blipFill>
        <p:spPr>
          <a:xfrm>
            <a:off x="1197204" y="4392805"/>
            <a:ext cx="11787276" cy="1688153"/>
          </a:xfrm>
          <a:prstGeom prst="rect">
            <a:avLst/>
          </a:prstGeom>
        </p:spPr>
      </p:pic>
      <p:pic>
        <p:nvPicPr>
          <p:cNvPr id="8" name="Picture 7">
            <a:extLst>
              <a:ext uri="{FF2B5EF4-FFF2-40B4-BE49-F238E27FC236}">
                <a16:creationId xmlns:a16="http://schemas.microsoft.com/office/drawing/2014/main" id="{6D5197B2-C0AD-5D1D-518D-75D95414B1B9}"/>
              </a:ext>
            </a:extLst>
          </p:cNvPr>
          <p:cNvPicPr>
            <a:picLocks noChangeAspect="1"/>
          </p:cNvPicPr>
          <p:nvPr/>
        </p:nvPicPr>
        <p:blipFill>
          <a:blip r:embed="rId4"/>
          <a:stretch>
            <a:fillRect/>
          </a:stretch>
        </p:blipFill>
        <p:spPr>
          <a:xfrm>
            <a:off x="1136321" y="6307851"/>
            <a:ext cx="12118746" cy="1448858"/>
          </a:xfrm>
          <a:prstGeom prst="rect">
            <a:avLst/>
          </a:prstGeom>
        </p:spPr>
      </p:pic>
      <p:pic>
        <p:nvPicPr>
          <p:cNvPr id="10" name="Picture 9">
            <a:extLst>
              <a:ext uri="{FF2B5EF4-FFF2-40B4-BE49-F238E27FC236}">
                <a16:creationId xmlns:a16="http://schemas.microsoft.com/office/drawing/2014/main" id="{BAABCA3C-A43F-1B2D-03CB-CAF112AD779E}"/>
              </a:ext>
            </a:extLst>
          </p:cNvPr>
          <p:cNvPicPr>
            <a:picLocks noChangeAspect="1"/>
          </p:cNvPicPr>
          <p:nvPr/>
        </p:nvPicPr>
        <p:blipFill>
          <a:blip r:embed="rId5"/>
          <a:stretch>
            <a:fillRect/>
          </a:stretch>
        </p:blipFill>
        <p:spPr>
          <a:xfrm>
            <a:off x="1197204" y="1384582"/>
            <a:ext cx="11961830" cy="1004095"/>
          </a:xfrm>
          <a:prstGeom prst="rect">
            <a:avLst/>
          </a:prstGeom>
        </p:spPr>
      </p:pic>
      <p:sp>
        <p:nvSpPr>
          <p:cNvPr id="3" name="Rectangle: Rounded Corners 2">
            <a:extLst>
              <a:ext uri="{FF2B5EF4-FFF2-40B4-BE49-F238E27FC236}">
                <a16:creationId xmlns:a16="http://schemas.microsoft.com/office/drawing/2014/main" id="{EEC9E7A8-F9EA-9C51-74A5-D09308F9016A}"/>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14/23</a:t>
            </a:r>
            <a:endParaRPr lang="fa-IR" dirty="0"/>
          </a:p>
        </p:txBody>
      </p:sp>
    </p:spTree>
    <p:extLst>
      <p:ext uri="{BB962C8B-B14F-4D97-AF65-F5344CB8AC3E}">
        <p14:creationId xmlns:p14="http://schemas.microsoft.com/office/powerpoint/2010/main" val="723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abbit">
            <a:extLst>
              <a:ext uri="{FF2B5EF4-FFF2-40B4-BE49-F238E27FC236}">
                <a16:creationId xmlns:a16="http://schemas.microsoft.com/office/drawing/2014/main" id="{7B59ECB8-658B-A124-F243-20BE35D83D5F}"/>
              </a:ext>
            </a:extLst>
          </p:cNvPr>
          <p:cNvPicPr>
            <a:picLocks noChangeAspect="1"/>
          </p:cNvPicPr>
          <p:nvPr/>
        </p:nvPicPr>
        <p:blipFill>
          <a:blip r:embed="rId2"/>
          <a:stretch>
            <a:fillRect/>
          </a:stretch>
        </p:blipFill>
        <p:spPr>
          <a:xfrm>
            <a:off x="3071137" y="1554480"/>
            <a:ext cx="8244564" cy="6141086"/>
          </a:xfrm>
          <a:prstGeom prst="rect">
            <a:avLst/>
          </a:prstGeom>
        </p:spPr>
      </p:pic>
      <p:sp>
        <p:nvSpPr>
          <p:cNvPr id="4" name="Rectangle: Rounded Corners 3">
            <a:extLst>
              <a:ext uri="{FF2B5EF4-FFF2-40B4-BE49-F238E27FC236}">
                <a16:creationId xmlns:a16="http://schemas.microsoft.com/office/drawing/2014/main" id="{EBC2A1A9-EEFF-65E3-AE90-2AC0F02B038E}"/>
              </a:ext>
            </a:extLst>
          </p:cNvPr>
          <p:cNvSpPr/>
          <p:nvPr/>
        </p:nvSpPr>
        <p:spPr>
          <a:xfrm>
            <a:off x="2989259" y="162235"/>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2" name="Rectangle: Rounded Corners 1">
            <a:extLst>
              <a:ext uri="{FF2B5EF4-FFF2-40B4-BE49-F238E27FC236}">
                <a16:creationId xmlns:a16="http://schemas.microsoft.com/office/drawing/2014/main" id="{27980480-B85A-6E46-2CE3-F1BE176BD15C}"/>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15/23</a:t>
            </a:r>
            <a:endParaRPr lang="fa-IR" dirty="0"/>
          </a:p>
        </p:txBody>
      </p:sp>
    </p:spTree>
    <p:extLst>
      <p:ext uri="{BB962C8B-B14F-4D97-AF65-F5344CB8AC3E}">
        <p14:creationId xmlns:p14="http://schemas.microsoft.com/office/powerpoint/2010/main" val="40107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FBFCFE"/>
          </a:solidFill>
          <a:ln/>
        </p:spPr>
        <p:txBody>
          <a:bodyPr/>
          <a:lstStyle/>
          <a:p>
            <a:endParaRPr lang="fa-IR" sz="2800">
              <a:cs typeface="B Nazanin" panose="00000400000000000000" pitchFamily="2" charset="-78"/>
            </a:endParaRPr>
          </a:p>
        </p:txBody>
      </p:sp>
      <p:sp>
        <p:nvSpPr>
          <p:cNvPr id="4" name="Text 1"/>
          <p:cNvSpPr/>
          <p:nvPr/>
        </p:nvSpPr>
        <p:spPr>
          <a:xfrm>
            <a:off x="3504553" y="1470010"/>
            <a:ext cx="9590961" cy="694373"/>
          </a:xfrm>
          <a:prstGeom prst="rect">
            <a:avLst/>
          </a:prstGeom>
          <a:noFill/>
          <a:ln/>
        </p:spPr>
        <p:txBody>
          <a:bodyPr wrap="none" rtlCol="0" anchor="t"/>
          <a:lstStyle/>
          <a:p>
            <a:pPr marL="0" indent="0">
              <a:lnSpc>
                <a:spcPts val="5468"/>
              </a:lnSpc>
              <a:buNone/>
            </a:pPr>
            <a:r>
              <a:rPr lang="fa-IR" sz="5400" dirty="0">
                <a:solidFill>
                  <a:srgbClr val="476FD6"/>
                </a:solidFill>
                <a:latin typeface="Roboto Slab" pitchFamily="34" charset="0"/>
                <a:ea typeface="Roboto Slab" pitchFamily="34" charset="-122"/>
                <a:cs typeface="B Nazanin" panose="00000400000000000000" pitchFamily="2" charset="-78"/>
              </a:rPr>
              <a:t>4) </a:t>
            </a:r>
            <a:r>
              <a:rPr lang="en-US" sz="5400" dirty="0" err="1">
                <a:solidFill>
                  <a:srgbClr val="476FD6"/>
                </a:solidFill>
                <a:latin typeface="Roboto Slab" pitchFamily="34" charset="0"/>
                <a:ea typeface="Roboto Slab" pitchFamily="34" charset="-122"/>
                <a:cs typeface="B Nazanin" panose="00000400000000000000" pitchFamily="2" charset="-78"/>
              </a:rPr>
              <a:t>محاصره</a:t>
            </a:r>
            <a:r>
              <a:rPr lang="en-US" sz="5400" dirty="0">
                <a:solidFill>
                  <a:srgbClr val="476FD6"/>
                </a:solidFill>
                <a:latin typeface="Roboto Slab" pitchFamily="34" charset="0"/>
                <a:ea typeface="Roboto Slab" pitchFamily="34" charset="-122"/>
                <a:cs typeface="B Nazanin" panose="00000400000000000000" pitchFamily="2" charset="-78"/>
              </a:rPr>
              <a:t> سخت با شیرجه‌های سریع پیشرونده</a:t>
            </a:r>
            <a:endParaRPr lang="en-US" sz="5400" dirty="0">
              <a:cs typeface="B Nazanin" panose="00000400000000000000" pitchFamily="2" charset="-78"/>
            </a:endParaRPr>
          </a:p>
        </p:txBody>
      </p:sp>
      <p:pic>
        <p:nvPicPr>
          <p:cNvPr id="5" name="Image 1" descr="preencoded.png"/>
          <p:cNvPicPr>
            <a:picLocks noChangeAspect="1"/>
          </p:cNvPicPr>
          <p:nvPr/>
        </p:nvPicPr>
        <p:blipFill>
          <a:blip r:embed="rId4"/>
          <a:stretch>
            <a:fillRect/>
          </a:stretch>
        </p:blipFill>
        <p:spPr>
          <a:xfrm>
            <a:off x="1588208" y="2652252"/>
            <a:ext cx="3518059" cy="888682"/>
          </a:xfrm>
          <a:prstGeom prst="rect">
            <a:avLst/>
          </a:prstGeom>
        </p:spPr>
      </p:pic>
      <p:sp>
        <p:nvSpPr>
          <p:cNvPr id="6" name="Text 2"/>
          <p:cNvSpPr/>
          <p:nvPr/>
        </p:nvSpPr>
        <p:spPr>
          <a:xfrm>
            <a:off x="1360596" y="3937040"/>
            <a:ext cx="3973285" cy="694373"/>
          </a:xfrm>
          <a:prstGeom prst="rect">
            <a:avLst/>
          </a:prstGeom>
          <a:noFill/>
          <a:ln/>
        </p:spPr>
        <p:txBody>
          <a:bodyPr wrap="square" rtlCol="0" anchor="t"/>
          <a:lstStyle/>
          <a:p>
            <a:pPr marL="0" indent="0" algn="l">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تشخیص ناتوانی طعمه در فرار</a:t>
            </a:r>
            <a:endParaRPr lang="en-US" sz="3200" dirty="0">
              <a:cs typeface="B Nazanin" panose="00000400000000000000" pitchFamily="2" charset="-78"/>
            </a:endParaRPr>
          </a:p>
        </p:txBody>
      </p:sp>
      <p:sp>
        <p:nvSpPr>
          <p:cNvPr id="7" name="Text 3"/>
          <p:cNvSpPr/>
          <p:nvPr/>
        </p:nvSpPr>
        <p:spPr>
          <a:xfrm>
            <a:off x="1425908" y="4512720"/>
            <a:ext cx="3842657" cy="1666280"/>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&lt; 0.5 و r &lt; 0.5 باشد، خرگوش انرژی کافی برای فرار ندارد و یک محاصره سخت قبل از حمله غافلگیرکننده برای گرفتن و کشتن طعمه ایجاد می‌شود.</a:t>
            </a:r>
            <a:endParaRPr lang="en-US" sz="2400" dirty="0">
              <a:cs typeface="B Nazanin" panose="00000400000000000000" pitchFamily="2" charset="-78"/>
            </a:endParaRPr>
          </a:p>
        </p:txBody>
      </p:sp>
      <p:pic>
        <p:nvPicPr>
          <p:cNvPr id="8" name="Image 2" descr="preencoded.png"/>
          <p:cNvPicPr>
            <a:picLocks noChangeAspect="1"/>
          </p:cNvPicPr>
          <p:nvPr/>
        </p:nvPicPr>
        <p:blipFill>
          <a:blip r:embed="rId5"/>
          <a:stretch>
            <a:fillRect/>
          </a:stretch>
        </p:blipFill>
        <p:spPr>
          <a:xfrm>
            <a:off x="5556052" y="2715101"/>
            <a:ext cx="3518178" cy="888682"/>
          </a:xfrm>
          <a:prstGeom prst="rect">
            <a:avLst/>
          </a:prstGeom>
        </p:spPr>
      </p:pic>
      <p:sp>
        <p:nvSpPr>
          <p:cNvPr id="9" name="Text 4"/>
          <p:cNvSpPr/>
          <p:nvPr/>
        </p:nvSpPr>
        <p:spPr>
          <a:xfrm>
            <a:off x="5778222" y="3937040"/>
            <a:ext cx="2777490" cy="347186"/>
          </a:xfrm>
          <a:prstGeom prst="rect">
            <a:avLst/>
          </a:prstGeom>
          <a:noFill/>
          <a:ln/>
        </p:spPr>
        <p:txBody>
          <a:bodyPr wrap="none" rtlCol="0" anchor="t"/>
          <a:lstStyle/>
          <a:p>
            <a:pPr marL="0" indent="0" algn="l">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کاهش فاصله با طعمه</a:t>
            </a:r>
            <a:endParaRPr lang="en-US" sz="3200" dirty="0">
              <a:cs typeface="B Nazanin" panose="00000400000000000000" pitchFamily="2" charset="-78"/>
            </a:endParaRPr>
          </a:p>
        </p:txBody>
      </p:sp>
      <p:sp>
        <p:nvSpPr>
          <p:cNvPr id="10" name="Text 5"/>
          <p:cNvSpPr/>
          <p:nvPr/>
        </p:nvSpPr>
        <p:spPr>
          <a:xfrm>
            <a:off x="5778222" y="4417457"/>
            <a:ext cx="3073837" cy="1680210"/>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در این مرحله، شاهین‌ها سعی می‌کنند فاصله مکان متوسط خود را با طعمه فراری کاهش دهند تا بتوانند به راحتی طعمه را شکار کنند.</a:t>
            </a:r>
            <a:endParaRPr lang="en-US" sz="2400" dirty="0">
              <a:cs typeface="B Nazanin" panose="00000400000000000000" pitchFamily="2" charset="-78"/>
            </a:endParaRPr>
          </a:p>
        </p:txBody>
      </p:sp>
      <p:pic>
        <p:nvPicPr>
          <p:cNvPr id="11" name="Image 3" descr="preencoded.png"/>
          <p:cNvPicPr>
            <a:picLocks noChangeAspect="1"/>
          </p:cNvPicPr>
          <p:nvPr/>
        </p:nvPicPr>
        <p:blipFill>
          <a:blip r:embed="rId6"/>
          <a:stretch>
            <a:fillRect/>
          </a:stretch>
        </p:blipFill>
        <p:spPr>
          <a:xfrm>
            <a:off x="9437999" y="2688616"/>
            <a:ext cx="3518178" cy="888682"/>
          </a:xfrm>
          <a:prstGeom prst="rect">
            <a:avLst/>
          </a:prstGeom>
        </p:spPr>
      </p:pic>
      <p:sp>
        <p:nvSpPr>
          <p:cNvPr id="12" name="Text 6"/>
          <p:cNvSpPr/>
          <p:nvPr/>
        </p:nvSpPr>
        <p:spPr>
          <a:xfrm>
            <a:off x="9296400" y="3937040"/>
            <a:ext cx="3973285" cy="694373"/>
          </a:xfrm>
          <a:prstGeom prst="rect">
            <a:avLst/>
          </a:prstGeom>
          <a:noFill/>
          <a:ln/>
        </p:spPr>
        <p:txBody>
          <a:bodyPr wrap="square" rtlCol="0" anchor="t"/>
          <a:lstStyle/>
          <a:p>
            <a:pPr marL="0" indent="0" algn="l">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به روزرسانی موقعیت شاهین‌ها</a:t>
            </a:r>
            <a:endParaRPr lang="en-US" sz="3200" dirty="0">
              <a:cs typeface="B Nazanin" panose="00000400000000000000" pitchFamily="2" charset="-78"/>
            </a:endParaRPr>
          </a:p>
        </p:txBody>
      </p:sp>
      <p:sp>
        <p:nvSpPr>
          <p:cNvPr id="13" name="Text 7"/>
          <p:cNvSpPr/>
          <p:nvPr/>
        </p:nvSpPr>
        <p:spPr>
          <a:xfrm>
            <a:off x="9361835" y="4452624"/>
            <a:ext cx="3842657" cy="133302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شاهین‌ها موقعیت خود را با استفاده از معادلات (12) و (13) به روز می‌کنند تا به طعمه نزدیک‌تر شوند.</a:t>
            </a:r>
            <a:endParaRPr lang="en-US" sz="2400" dirty="0">
              <a:cs typeface="B Nazanin" panose="00000400000000000000" pitchFamily="2" charset="-78"/>
            </a:endParaRPr>
          </a:p>
        </p:txBody>
      </p:sp>
      <p:sp>
        <p:nvSpPr>
          <p:cNvPr id="15" name="Rectangle: Rounded Corners 14">
            <a:extLst>
              <a:ext uri="{FF2B5EF4-FFF2-40B4-BE49-F238E27FC236}">
                <a16:creationId xmlns:a16="http://schemas.microsoft.com/office/drawing/2014/main" id="{95938064-2447-B5AF-E458-81D5BCA6FFDD}"/>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sz="2800" dirty="0">
              <a:cs typeface="B Nazanin" panose="00000400000000000000" pitchFamily="2" charset="-78"/>
            </a:endParaRPr>
          </a:p>
        </p:txBody>
      </p:sp>
      <p:sp>
        <p:nvSpPr>
          <p:cNvPr id="18" name="Rectangle: Rounded Corners 17">
            <a:extLst>
              <a:ext uri="{FF2B5EF4-FFF2-40B4-BE49-F238E27FC236}">
                <a16:creationId xmlns:a16="http://schemas.microsoft.com/office/drawing/2014/main" id="{2F51CD85-36AC-5569-962C-7C12CAD1BAEB}"/>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4" name="Rectangle: Rounded Corners 13">
            <a:extLst>
              <a:ext uri="{FF2B5EF4-FFF2-40B4-BE49-F238E27FC236}">
                <a16:creationId xmlns:a16="http://schemas.microsoft.com/office/drawing/2014/main" id="{22453517-CA30-463C-FDB8-87C0FE39C2BB}"/>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16/23</a:t>
            </a:r>
            <a:endParaRPr lang="fa-I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D06D00F-779F-C7F4-B57F-CACBEABE379D}"/>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5" name="Picture 4">
            <a:extLst>
              <a:ext uri="{FF2B5EF4-FFF2-40B4-BE49-F238E27FC236}">
                <a16:creationId xmlns:a16="http://schemas.microsoft.com/office/drawing/2014/main" id="{24B7112A-0067-9BE7-7518-F64C0B147E80}"/>
              </a:ext>
            </a:extLst>
          </p:cNvPr>
          <p:cNvPicPr>
            <a:picLocks noChangeAspect="1"/>
          </p:cNvPicPr>
          <p:nvPr/>
        </p:nvPicPr>
        <p:blipFill>
          <a:blip r:embed="rId2"/>
          <a:stretch>
            <a:fillRect/>
          </a:stretch>
        </p:blipFill>
        <p:spPr>
          <a:xfrm>
            <a:off x="608072" y="1144643"/>
            <a:ext cx="13414256" cy="1498941"/>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A557A478-791B-F904-1BAB-35AE58787A07}"/>
              </a:ext>
            </a:extLst>
          </p:cNvPr>
          <p:cNvPicPr>
            <a:picLocks noChangeAspect="1"/>
          </p:cNvPicPr>
          <p:nvPr/>
        </p:nvPicPr>
        <p:blipFill>
          <a:blip r:embed="rId3"/>
          <a:stretch>
            <a:fillRect/>
          </a:stretch>
        </p:blipFill>
        <p:spPr>
          <a:xfrm>
            <a:off x="290499" y="4114800"/>
            <a:ext cx="14049401" cy="1854623"/>
          </a:xfrm>
          <a:prstGeom prst="rect">
            <a:avLst/>
          </a:prstGeom>
        </p:spPr>
      </p:pic>
      <p:sp>
        <p:nvSpPr>
          <p:cNvPr id="2" name="Rectangle: Rounded Corners 1">
            <a:extLst>
              <a:ext uri="{FF2B5EF4-FFF2-40B4-BE49-F238E27FC236}">
                <a16:creationId xmlns:a16="http://schemas.microsoft.com/office/drawing/2014/main" id="{B0008C49-F80E-1E22-1495-CE0E3554946C}"/>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17/23</a:t>
            </a:r>
            <a:endParaRPr lang="fa-IR" dirty="0"/>
          </a:p>
        </p:txBody>
      </p:sp>
    </p:spTree>
    <p:extLst>
      <p:ext uri="{BB962C8B-B14F-4D97-AF65-F5344CB8AC3E}">
        <p14:creationId xmlns:p14="http://schemas.microsoft.com/office/powerpoint/2010/main" val="346868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B3FD07F-31A9-4531-DF6F-990A3C54F198}"/>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4" name="Picture 3" descr="A diagram of a rabbit&#10;&#10;Description automatically generated">
            <a:extLst>
              <a:ext uri="{FF2B5EF4-FFF2-40B4-BE49-F238E27FC236}">
                <a16:creationId xmlns:a16="http://schemas.microsoft.com/office/drawing/2014/main" id="{66F9BEF9-0741-29E4-EA00-6960942BBE15}"/>
              </a:ext>
            </a:extLst>
          </p:cNvPr>
          <p:cNvPicPr>
            <a:picLocks noChangeAspect="1"/>
          </p:cNvPicPr>
          <p:nvPr/>
        </p:nvPicPr>
        <p:blipFill>
          <a:blip r:embed="rId2"/>
          <a:stretch>
            <a:fillRect/>
          </a:stretch>
        </p:blipFill>
        <p:spPr>
          <a:xfrm>
            <a:off x="2115242" y="536855"/>
            <a:ext cx="9857892" cy="6267078"/>
          </a:xfrm>
          <a:prstGeom prst="rect">
            <a:avLst/>
          </a:prstGeom>
        </p:spPr>
      </p:pic>
      <p:sp>
        <p:nvSpPr>
          <p:cNvPr id="7" name="Text 2">
            <a:extLst>
              <a:ext uri="{FF2B5EF4-FFF2-40B4-BE49-F238E27FC236}">
                <a16:creationId xmlns:a16="http://schemas.microsoft.com/office/drawing/2014/main" id="{04FF9059-C7D0-13F6-C9FA-CFB944CD807C}"/>
              </a:ext>
            </a:extLst>
          </p:cNvPr>
          <p:cNvSpPr/>
          <p:nvPr/>
        </p:nvSpPr>
        <p:spPr>
          <a:xfrm>
            <a:off x="4713396" y="6702012"/>
            <a:ext cx="3973285" cy="694373"/>
          </a:xfrm>
          <a:prstGeom prst="rect">
            <a:avLst/>
          </a:prstGeom>
          <a:noFill/>
          <a:ln/>
        </p:spPr>
        <p:txBody>
          <a:bodyPr wrap="square" rtlCol="0" anchor="t"/>
          <a:lstStyle/>
          <a:p>
            <a:pPr marL="0" indent="0" algn="ctr" rtl="1">
              <a:lnSpc>
                <a:spcPts val="2734"/>
              </a:lnSpc>
              <a:buNone/>
            </a:pPr>
            <a:r>
              <a:rPr lang="fa-IR" sz="3200" dirty="0">
                <a:solidFill>
                  <a:srgbClr val="476FD6"/>
                </a:solidFill>
                <a:latin typeface="Roboto Slab" pitchFamily="34" charset="0"/>
                <a:ea typeface="Roboto Slab" pitchFamily="34" charset="-122"/>
                <a:cs typeface="B Nazanin" panose="00000400000000000000" pitchFamily="2" charset="-78"/>
              </a:rPr>
              <a:t>فرآیند در فضای دو بعدی</a:t>
            </a:r>
            <a:endParaRPr lang="en-US" sz="3200" dirty="0">
              <a:cs typeface="B Nazanin" panose="00000400000000000000" pitchFamily="2" charset="-78"/>
            </a:endParaRPr>
          </a:p>
        </p:txBody>
      </p:sp>
      <p:sp>
        <p:nvSpPr>
          <p:cNvPr id="3" name="Rectangle: Rounded Corners 2">
            <a:extLst>
              <a:ext uri="{FF2B5EF4-FFF2-40B4-BE49-F238E27FC236}">
                <a16:creationId xmlns:a16="http://schemas.microsoft.com/office/drawing/2014/main" id="{DF65C8CF-C9C6-72F4-1BD4-BC85CDD14A90}"/>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18/23</a:t>
            </a:r>
            <a:endParaRPr lang="fa-IR" dirty="0"/>
          </a:p>
        </p:txBody>
      </p:sp>
    </p:spTree>
    <p:extLst>
      <p:ext uri="{BB962C8B-B14F-4D97-AF65-F5344CB8AC3E}">
        <p14:creationId xmlns:p14="http://schemas.microsoft.com/office/powerpoint/2010/main" val="109769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2222AE-86A4-96DD-3028-FBF124EBEF04}"/>
              </a:ext>
            </a:extLst>
          </p:cNvPr>
          <p:cNvSpPr/>
          <p:nvPr/>
        </p:nvSpPr>
        <p:spPr>
          <a:xfrm>
            <a:off x="2891288" y="183528"/>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4" name="Picture 3" descr="A diagram of a rabbit&#10;&#10;Description automatically generated">
            <a:extLst>
              <a:ext uri="{FF2B5EF4-FFF2-40B4-BE49-F238E27FC236}">
                <a16:creationId xmlns:a16="http://schemas.microsoft.com/office/drawing/2014/main" id="{399614FA-C4B4-62F6-5C31-06DD5C2F89AE}"/>
              </a:ext>
            </a:extLst>
          </p:cNvPr>
          <p:cNvPicPr>
            <a:picLocks noChangeAspect="1"/>
          </p:cNvPicPr>
          <p:nvPr/>
        </p:nvPicPr>
        <p:blipFill>
          <a:blip r:embed="rId2"/>
          <a:stretch>
            <a:fillRect/>
          </a:stretch>
        </p:blipFill>
        <p:spPr>
          <a:xfrm>
            <a:off x="2681930" y="843016"/>
            <a:ext cx="8305800" cy="5905614"/>
          </a:xfrm>
          <a:prstGeom prst="rect">
            <a:avLst/>
          </a:prstGeom>
        </p:spPr>
      </p:pic>
      <p:sp>
        <p:nvSpPr>
          <p:cNvPr id="5" name="Text 2">
            <a:extLst>
              <a:ext uri="{FF2B5EF4-FFF2-40B4-BE49-F238E27FC236}">
                <a16:creationId xmlns:a16="http://schemas.microsoft.com/office/drawing/2014/main" id="{3AFAF9A8-8DD7-D520-6C6C-41D8C0FEFDF8}"/>
              </a:ext>
            </a:extLst>
          </p:cNvPr>
          <p:cNvSpPr/>
          <p:nvPr/>
        </p:nvSpPr>
        <p:spPr>
          <a:xfrm>
            <a:off x="4713396" y="6702012"/>
            <a:ext cx="3973285" cy="694373"/>
          </a:xfrm>
          <a:prstGeom prst="rect">
            <a:avLst/>
          </a:prstGeom>
          <a:noFill/>
          <a:ln/>
        </p:spPr>
        <p:txBody>
          <a:bodyPr wrap="square" rtlCol="0" anchor="t"/>
          <a:lstStyle/>
          <a:p>
            <a:pPr marL="0" indent="0" algn="ctr" rtl="1">
              <a:lnSpc>
                <a:spcPts val="2734"/>
              </a:lnSpc>
              <a:buNone/>
            </a:pPr>
            <a:r>
              <a:rPr lang="fa-IR" sz="3200" dirty="0">
                <a:solidFill>
                  <a:srgbClr val="476FD6"/>
                </a:solidFill>
                <a:latin typeface="Roboto Slab" pitchFamily="34" charset="0"/>
                <a:ea typeface="Roboto Slab" pitchFamily="34" charset="-122"/>
                <a:cs typeface="B Nazanin" panose="00000400000000000000" pitchFamily="2" charset="-78"/>
              </a:rPr>
              <a:t>فرآیند در فضای سه بعدی</a:t>
            </a:r>
            <a:endParaRPr lang="en-US" sz="3200" dirty="0">
              <a:cs typeface="B Nazanin" panose="00000400000000000000" pitchFamily="2" charset="-78"/>
            </a:endParaRPr>
          </a:p>
        </p:txBody>
      </p:sp>
      <p:sp>
        <p:nvSpPr>
          <p:cNvPr id="3" name="Rectangle: Rounded Corners 2">
            <a:extLst>
              <a:ext uri="{FF2B5EF4-FFF2-40B4-BE49-F238E27FC236}">
                <a16:creationId xmlns:a16="http://schemas.microsoft.com/office/drawing/2014/main" id="{F5F80F7E-6393-032B-8C9E-B91CFBDC3A53}"/>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19/23</a:t>
            </a:r>
            <a:endParaRPr lang="fa-IR" dirty="0"/>
          </a:p>
        </p:txBody>
      </p:sp>
    </p:spTree>
    <p:extLst>
      <p:ext uri="{BB962C8B-B14F-4D97-AF65-F5344CB8AC3E}">
        <p14:creationId xmlns:p14="http://schemas.microsoft.com/office/powerpoint/2010/main" val="227726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7437" y="0"/>
            <a:ext cx="14630400" cy="8229600"/>
          </a:xfrm>
          <a:prstGeom prst="rect">
            <a:avLst/>
          </a:prstGeom>
          <a:solidFill>
            <a:srgbClr val="FBFCFE"/>
          </a:solidFill>
          <a:ln/>
        </p:spPr>
        <p:txBody>
          <a:bodyPr/>
          <a:lstStyle/>
          <a:p>
            <a:endParaRPr lang="fa-I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926068"/>
            <a:ext cx="7570572" cy="953148"/>
          </a:xfrm>
          <a:prstGeom prst="rect">
            <a:avLst/>
          </a:prstGeom>
          <a:noFill/>
          <a:ln/>
        </p:spPr>
        <p:txBody>
          <a:bodyPr wrap="square" rtlCol="0" anchor="t"/>
          <a:lstStyle/>
          <a:p>
            <a:pPr marL="0" indent="0" algn="r" rtl="1">
              <a:lnSpc>
                <a:spcPts val="7545"/>
              </a:lnSpc>
              <a:buNone/>
            </a:pPr>
            <a:r>
              <a:rPr lang="fa-IR" sz="6036" dirty="0">
                <a:solidFill>
                  <a:srgbClr val="476FD6"/>
                </a:solidFill>
                <a:latin typeface="Roboto Slab" pitchFamily="34" charset="0"/>
                <a:ea typeface="Roboto Slab" pitchFamily="34" charset="-122"/>
                <a:cs typeface="B Nazanin" panose="00000400000000000000" pitchFamily="2" charset="-78"/>
              </a:rPr>
              <a:t>مقدمه:</a:t>
            </a:r>
            <a:endParaRPr lang="en-US" sz="6036" dirty="0">
              <a:cs typeface="B Nazanin" panose="00000400000000000000" pitchFamily="2" charset="-78"/>
            </a:endParaRPr>
          </a:p>
        </p:txBody>
      </p:sp>
      <p:sp>
        <p:nvSpPr>
          <p:cNvPr id="6" name="Text 2"/>
          <p:cNvSpPr/>
          <p:nvPr/>
        </p:nvSpPr>
        <p:spPr>
          <a:xfrm>
            <a:off x="373926" y="1879216"/>
            <a:ext cx="8083832" cy="5424316"/>
          </a:xfrm>
          <a:prstGeom prst="rect">
            <a:avLst/>
          </a:prstGeom>
          <a:noFill/>
          <a:ln/>
        </p:spPr>
        <p:txBody>
          <a:bodyPr wrap="square" rtlCol="0" anchor="t"/>
          <a:lstStyle/>
          <a:p>
            <a:pPr marL="0" indent="0" algn="just" rtl="1">
              <a:lnSpc>
                <a:spcPct val="200000"/>
              </a:lnSpc>
              <a:buNone/>
            </a:pPr>
            <a:r>
              <a:rPr lang="en-US" sz="2400" dirty="0">
                <a:solidFill>
                  <a:srgbClr val="15213F"/>
                </a:solidFill>
                <a:latin typeface="Roboto" pitchFamily="34" charset="0"/>
                <a:ea typeface="Roboto" pitchFamily="34" charset="-122"/>
                <a:cs typeface="B Nazanin" panose="00000400000000000000" pitchFamily="2" charset="-78"/>
              </a:rPr>
              <a:t>الگوریتم </a:t>
            </a:r>
            <a:r>
              <a:rPr lang="en-US" sz="2400" dirty="0" err="1">
                <a:solidFill>
                  <a:srgbClr val="15213F"/>
                </a:solidFill>
                <a:latin typeface="Roboto" pitchFamily="34" charset="0"/>
                <a:ea typeface="Roboto" pitchFamily="34" charset="-122"/>
                <a:cs typeface="B Nazanin" panose="00000400000000000000" pitchFamily="2" charset="-78"/>
              </a:rPr>
              <a:t>شاهین</a:t>
            </a:r>
            <a:r>
              <a:rPr lang="en-US" sz="2400" dirty="0">
                <a:solidFill>
                  <a:srgbClr val="15213F"/>
                </a:solidFill>
                <a:latin typeface="Roboto" pitchFamily="34" charset="0"/>
                <a:ea typeface="Roboto" pitchFamily="34" charset="-122"/>
                <a:cs typeface="B Nazanin" panose="00000400000000000000" pitchFamily="2" charset="-78"/>
              </a:rPr>
              <a:t> </a:t>
            </a:r>
            <a:r>
              <a:rPr lang="en-US" sz="2400" dirty="0" err="1">
                <a:solidFill>
                  <a:srgbClr val="15213F"/>
                </a:solidFill>
                <a:latin typeface="Roboto" pitchFamily="34" charset="0"/>
                <a:ea typeface="Roboto" pitchFamily="34" charset="-122"/>
                <a:cs typeface="B Nazanin" panose="00000400000000000000" pitchFamily="2" charset="-78"/>
              </a:rPr>
              <a:t>هریس</a:t>
            </a:r>
            <a:r>
              <a:rPr lang="en-US" sz="2400" dirty="0">
                <a:solidFill>
                  <a:srgbClr val="15213F"/>
                </a:solidFill>
                <a:latin typeface="Roboto" pitchFamily="34" charset="0"/>
                <a:ea typeface="Roboto" pitchFamily="34" charset="-122"/>
                <a:cs typeface="B Nazanin" panose="00000400000000000000" pitchFamily="2" charset="-78"/>
              </a:rPr>
              <a:t> </a:t>
            </a:r>
            <a:r>
              <a:rPr lang="en-US" sz="2400" dirty="0">
                <a:solidFill>
                  <a:schemeClr val="accent1"/>
                </a:solidFill>
                <a:latin typeface="Roboto" pitchFamily="34" charset="0"/>
                <a:ea typeface="Roboto" pitchFamily="34" charset="-122"/>
                <a:cs typeface="B Nazanin" panose="00000400000000000000" pitchFamily="2" charset="-78"/>
              </a:rPr>
              <a:t>(Harris Hawks Optimization - HHO) </a:t>
            </a:r>
            <a:r>
              <a:rPr lang="en-US" sz="2400" dirty="0" err="1">
                <a:solidFill>
                  <a:srgbClr val="15213F"/>
                </a:solidFill>
                <a:latin typeface="Roboto" pitchFamily="34" charset="0"/>
                <a:ea typeface="Roboto" pitchFamily="34" charset="-122"/>
                <a:cs typeface="B Nazanin" panose="00000400000000000000" pitchFamily="2" charset="-78"/>
              </a:rPr>
              <a:t>یک</a:t>
            </a:r>
            <a:r>
              <a:rPr lang="en-US" sz="2400" dirty="0">
                <a:solidFill>
                  <a:srgbClr val="15213F"/>
                </a:solidFill>
                <a:latin typeface="Roboto" pitchFamily="34" charset="0"/>
                <a:ea typeface="Roboto" pitchFamily="34" charset="-122"/>
                <a:cs typeface="B Nazanin" panose="00000400000000000000" pitchFamily="2" charset="-78"/>
              </a:rPr>
              <a:t> الگوریتم بهینه‌سازی مبتنی بر جمعیت است که از رفتارهای مشارکتی و سبک تعقیب پرندگان شکارچی، شاهین هریس، در طبیعت الهام گرفته </a:t>
            </a:r>
            <a:r>
              <a:rPr lang="en-US" sz="2400" dirty="0" err="1">
                <a:solidFill>
                  <a:srgbClr val="15213F"/>
                </a:solidFill>
                <a:latin typeface="Roboto" pitchFamily="34" charset="0"/>
                <a:ea typeface="Roboto" pitchFamily="34" charset="-122"/>
                <a:cs typeface="B Nazanin" panose="00000400000000000000" pitchFamily="2" charset="-78"/>
              </a:rPr>
              <a:t>شده</a:t>
            </a:r>
            <a:r>
              <a:rPr lang="en-US" sz="2400" dirty="0">
                <a:solidFill>
                  <a:srgbClr val="15213F"/>
                </a:solidFill>
                <a:latin typeface="Roboto" pitchFamily="34" charset="0"/>
                <a:ea typeface="Roboto" pitchFamily="34" charset="-122"/>
                <a:cs typeface="B Nazanin" panose="00000400000000000000" pitchFamily="2" charset="-78"/>
              </a:rPr>
              <a:t> </a:t>
            </a:r>
            <a:r>
              <a:rPr lang="en-US" sz="2400" dirty="0" err="1">
                <a:solidFill>
                  <a:srgbClr val="15213F"/>
                </a:solidFill>
                <a:latin typeface="Roboto" pitchFamily="34" charset="0"/>
                <a:ea typeface="Roboto" pitchFamily="34" charset="-122"/>
                <a:cs typeface="B Nazanin" panose="00000400000000000000" pitchFamily="2" charset="-78"/>
              </a:rPr>
              <a:t>است</a:t>
            </a:r>
            <a:r>
              <a:rPr lang="fa-IR" sz="2400" dirty="0">
                <a:solidFill>
                  <a:srgbClr val="15213F"/>
                </a:solidFill>
                <a:latin typeface="Roboto" pitchFamily="34" charset="0"/>
                <a:ea typeface="Roboto" pitchFamily="34" charset="-122"/>
                <a:cs typeface="B Nazanin" panose="00000400000000000000" pitchFamily="2" charset="-78"/>
              </a:rPr>
              <a:t>. این </a:t>
            </a:r>
            <a:r>
              <a:rPr lang="fa-IR" sz="2400" dirty="0" err="1">
                <a:solidFill>
                  <a:srgbClr val="15213F"/>
                </a:solidFill>
                <a:latin typeface="Roboto" pitchFamily="34" charset="0"/>
                <a:ea typeface="Roboto" pitchFamily="34" charset="-122"/>
                <a:cs typeface="B Nazanin" panose="00000400000000000000" pitchFamily="2" charset="-78"/>
              </a:rPr>
              <a:t>الگوریتم</a:t>
            </a:r>
            <a:r>
              <a:rPr lang="fa-IR" sz="2400" dirty="0">
                <a:solidFill>
                  <a:srgbClr val="15213F"/>
                </a:solidFill>
                <a:latin typeface="Roboto" pitchFamily="34" charset="0"/>
                <a:ea typeface="Roboto" pitchFamily="34" charset="-122"/>
                <a:cs typeface="B Nazanin" panose="00000400000000000000" pitchFamily="2" charset="-78"/>
              </a:rPr>
              <a:t> در سال 2019 توسط آقای علی اصغر حیدری در ژورنال</a:t>
            </a:r>
            <a:r>
              <a:rPr lang="en-US" sz="2400" dirty="0">
                <a:solidFill>
                  <a:srgbClr val="4285F4"/>
                </a:solidFill>
                <a:highlight>
                  <a:srgbClr val="FFFFFF"/>
                </a:highlight>
                <a:latin typeface="iransans"/>
              </a:rPr>
              <a:t>Future Generation Computer System</a:t>
            </a:r>
            <a:r>
              <a:rPr lang="fa-IR" sz="2400" dirty="0">
                <a:solidFill>
                  <a:srgbClr val="4285F4"/>
                </a:solidFill>
                <a:highlight>
                  <a:srgbClr val="FFFFFF"/>
                </a:highlight>
                <a:latin typeface="iransans"/>
              </a:rPr>
              <a:t> </a:t>
            </a:r>
            <a:r>
              <a:rPr lang="fa-IR" sz="2400" dirty="0">
                <a:highlight>
                  <a:srgbClr val="FFFFFF"/>
                </a:highlight>
                <a:latin typeface="iransans"/>
              </a:rPr>
              <a:t>از</a:t>
            </a:r>
            <a:r>
              <a:rPr lang="en-US" sz="2400" b="0" i="0" u="none" strike="noStrike" dirty="0">
                <a:solidFill>
                  <a:srgbClr val="4285F4"/>
                </a:solidFill>
                <a:effectLst/>
                <a:highlight>
                  <a:srgbClr val="FFFFFF"/>
                </a:highlight>
                <a:latin typeface="iransans"/>
              </a:rPr>
              <a:t>Elsevier</a:t>
            </a:r>
            <a:r>
              <a:rPr lang="fa-IR" sz="2400" b="0" i="0" dirty="0">
                <a:solidFill>
                  <a:srgbClr val="434343"/>
                </a:solidFill>
                <a:effectLst/>
                <a:highlight>
                  <a:srgbClr val="FFFFFF"/>
                </a:highlight>
                <a:latin typeface="iransans"/>
              </a:rPr>
              <a:t> </a:t>
            </a:r>
            <a:r>
              <a:rPr lang="fa-IR" sz="2400" dirty="0">
                <a:solidFill>
                  <a:srgbClr val="15213F"/>
                </a:solidFill>
                <a:latin typeface="Roboto" pitchFamily="34" charset="0"/>
                <a:ea typeface="Roboto" pitchFamily="34" charset="-122"/>
                <a:cs typeface="B Nazanin" panose="00000400000000000000" pitchFamily="2" charset="-78"/>
              </a:rPr>
              <a:t>ابداع و چاپ شده است. </a:t>
            </a:r>
            <a:r>
              <a:rPr lang="en-US" sz="2400" dirty="0" err="1">
                <a:solidFill>
                  <a:srgbClr val="15213F"/>
                </a:solidFill>
                <a:latin typeface="Roboto" pitchFamily="34" charset="0"/>
                <a:ea typeface="Roboto" pitchFamily="34" charset="-122"/>
                <a:cs typeface="B Nazanin" panose="00000400000000000000" pitchFamily="2" charset="-78"/>
              </a:rPr>
              <a:t>این</a:t>
            </a:r>
            <a:r>
              <a:rPr lang="en-US" sz="2400" dirty="0">
                <a:solidFill>
                  <a:srgbClr val="15213F"/>
                </a:solidFill>
                <a:latin typeface="Roboto" pitchFamily="34" charset="0"/>
                <a:ea typeface="Roboto" pitchFamily="34" charset="-122"/>
                <a:cs typeface="B Nazanin" panose="00000400000000000000" pitchFamily="2" charset="-78"/>
              </a:rPr>
              <a:t> الگوریتم برای حل مسائل بهینه‌سازی مختلف طراحی شده و نتایج امیدوارکننده‌ای را در مقایسه با سایر روش‌های بهینه‌سازی نشان داده است.</a:t>
            </a:r>
            <a:endParaRPr lang="en-US" sz="2400" dirty="0">
              <a:cs typeface="B Nazanin" panose="00000400000000000000" pitchFamily="2" charset="-78"/>
            </a:endParaRPr>
          </a:p>
        </p:txBody>
      </p:sp>
      <p:sp>
        <p:nvSpPr>
          <p:cNvPr id="7" name="Shape 3"/>
          <p:cNvSpPr/>
          <p:nvPr/>
        </p:nvSpPr>
        <p:spPr>
          <a:xfrm>
            <a:off x="833199" y="6019919"/>
            <a:ext cx="355402" cy="355402"/>
          </a:xfrm>
          <a:prstGeom prst="roundRect">
            <a:avLst>
              <a:gd name="adj" fmla="val 25726039"/>
            </a:avLst>
          </a:prstGeom>
          <a:noFill/>
          <a:ln w="7620">
            <a:solidFill>
              <a:srgbClr val="FFFFFF"/>
            </a:solidFill>
            <a:prstDash val="solid"/>
          </a:ln>
        </p:spPr>
        <p:txBody>
          <a:bodyPr/>
          <a:lstStyle/>
          <a:p>
            <a:endParaRPr lang="fa-IR"/>
          </a:p>
        </p:txBody>
      </p:sp>
      <p:sp>
        <p:nvSpPr>
          <p:cNvPr id="9" name="Text 4"/>
          <p:cNvSpPr/>
          <p:nvPr/>
        </p:nvSpPr>
        <p:spPr>
          <a:xfrm>
            <a:off x="1299686" y="6003250"/>
            <a:ext cx="1370052" cy="388858"/>
          </a:xfrm>
          <a:prstGeom prst="rect">
            <a:avLst/>
          </a:prstGeom>
          <a:noFill/>
          <a:ln/>
        </p:spPr>
        <p:txBody>
          <a:bodyPr wrap="none" rtlCol="0" anchor="t"/>
          <a:lstStyle/>
          <a:p>
            <a:pPr marL="0" indent="0" algn="l">
              <a:lnSpc>
                <a:spcPts val="3062"/>
              </a:lnSpc>
              <a:buNone/>
            </a:pPr>
            <a:endParaRPr lang="en-US" sz="2187" dirty="0"/>
          </a:p>
        </p:txBody>
      </p:sp>
      <p:sp>
        <p:nvSpPr>
          <p:cNvPr id="8" name="Rectangle: Rounded Corners 7">
            <a:extLst>
              <a:ext uri="{FF2B5EF4-FFF2-40B4-BE49-F238E27FC236}">
                <a16:creationId xmlns:a16="http://schemas.microsoft.com/office/drawing/2014/main" id="{45D79D6D-958D-59A4-5A7D-EB6A99DE42D4}"/>
              </a:ext>
            </a:extLst>
          </p:cNvPr>
          <p:cNvSpPr/>
          <p:nvPr/>
        </p:nvSpPr>
        <p:spPr>
          <a:xfrm>
            <a:off x="566057" y="435429"/>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2" name="Rectangle: Rounded Corners 11">
            <a:extLst>
              <a:ext uri="{FF2B5EF4-FFF2-40B4-BE49-F238E27FC236}">
                <a16:creationId xmlns:a16="http://schemas.microsoft.com/office/drawing/2014/main" id="{460A5A7C-3567-992E-C207-D6B62373ADBA}"/>
              </a:ext>
            </a:extLst>
          </p:cNvPr>
          <p:cNvSpPr/>
          <p:nvPr/>
        </p:nvSpPr>
        <p:spPr>
          <a:xfrm>
            <a:off x="373925" y="435429"/>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pic>
        <p:nvPicPr>
          <p:cNvPr id="13" name="Image 0" descr="preencoded.png">
            <a:extLst>
              <a:ext uri="{FF2B5EF4-FFF2-40B4-BE49-F238E27FC236}">
                <a16:creationId xmlns:a16="http://schemas.microsoft.com/office/drawing/2014/main" id="{7C1DD717-BBAC-6BB8-428E-77C7C70F35C0}"/>
              </a:ext>
            </a:extLst>
          </p:cNvPr>
          <p:cNvPicPr>
            <a:picLocks noChangeAspect="1"/>
          </p:cNvPicPr>
          <p:nvPr/>
        </p:nvPicPr>
        <p:blipFill>
          <a:blip r:embed="rId5"/>
          <a:stretch>
            <a:fillRect/>
          </a:stretch>
        </p:blipFill>
        <p:spPr>
          <a:xfrm>
            <a:off x="9194891" y="-1768"/>
            <a:ext cx="5486400" cy="8229600"/>
          </a:xfrm>
          <a:prstGeom prst="rect">
            <a:avLst/>
          </a:prstGeom>
        </p:spPr>
      </p:pic>
      <p:sp>
        <p:nvSpPr>
          <p:cNvPr id="10" name="Rectangle: Rounded Corners 9">
            <a:extLst>
              <a:ext uri="{FF2B5EF4-FFF2-40B4-BE49-F238E27FC236}">
                <a16:creationId xmlns:a16="http://schemas.microsoft.com/office/drawing/2014/main" id="{414B30F3-93A1-A52B-CA22-F053E976397F}"/>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2/23</a:t>
            </a:r>
            <a:endParaRPr lang="fa-IR" dirty="0"/>
          </a:p>
        </p:txBody>
      </p:sp>
    </p:spTree>
    <p:extLst>
      <p:ext uri="{BB962C8B-B14F-4D97-AF65-F5344CB8AC3E}">
        <p14:creationId xmlns:p14="http://schemas.microsoft.com/office/powerpoint/2010/main" val="158319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725" y="18170"/>
            <a:ext cx="14630400" cy="8229600"/>
          </a:xfrm>
          <a:prstGeom prst="rect">
            <a:avLst/>
          </a:prstGeom>
          <a:solidFill>
            <a:srgbClr val="FBFCFE"/>
          </a:solidFill>
          <a:ln/>
        </p:spPr>
        <p:txBody>
          <a:bodyPr/>
          <a:lstStyle/>
          <a:p>
            <a:endParaRPr lang="fa-IR"/>
          </a:p>
        </p:txBody>
      </p:sp>
      <p:sp>
        <p:nvSpPr>
          <p:cNvPr id="4" name="Text 1"/>
          <p:cNvSpPr/>
          <p:nvPr/>
        </p:nvSpPr>
        <p:spPr>
          <a:xfrm>
            <a:off x="5107764" y="1024277"/>
            <a:ext cx="7383542" cy="694373"/>
          </a:xfrm>
          <a:prstGeom prst="rect">
            <a:avLst/>
          </a:prstGeom>
          <a:noFill/>
          <a:ln/>
        </p:spPr>
        <p:txBody>
          <a:bodyPr wrap="none" rtlCol="0" anchor="t"/>
          <a:lstStyle/>
          <a:p>
            <a:pPr marL="0" indent="0" algn="r" rtl="1">
              <a:lnSpc>
                <a:spcPts val="5468"/>
              </a:lnSpc>
              <a:buNone/>
            </a:pPr>
            <a:r>
              <a:rPr lang="en-US" sz="4374" dirty="0">
                <a:solidFill>
                  <a:srgbClr val="476FD6"/>
                </a:solidFill>
                <a:latin typeface="Roboto Slab" pitchFamily="34" charset="0"/>
                <a:ea typeface="Roboto Slab" pitchFamily="34" charset="-122"/>
                <a:cs typeface="Roboto Slab" pitchFamily="34" charset="-120"/>
              </a:rPr>
              <a:t>پیچیدگی محاسباتی الگوریتم HHO</a:t>
            </a:r>
            <a:endParaRPr lang="en-US" sz="4374" dirty="0"/>
          </a:p>
        </p:txBody>
      </p:sp>
      <p:sp>
        <p:nvSpPr>
          <p:cNvPr id="5" name="Text 2"/>
          <p:cNvSpPr/>
          <p:nvPr/>
        </p:nvSpPr>
        <p:spPr>
          <a:xfrm>
            <a:off x="10920736" y="1948399"/>
            <a:ext cx="2777490" cy="347186"/>
          </a:xfrm>
          <a:prstGeom prst="rect">
            <a:avLst/>
          </a:prstGeom>
          <a:noFill/>
          <a:ln/>
        </p:spPr>
        <p:txBody>
          <a:bodyPr wrap="none" rtlCol="0" anchor="t"/>
          <a:lstStyle/>
          <a:p>
            <a:pPr marL="0" indent="0">
              <a:lnSpc>
                <a:spcPts val="2734"/>
              </a:lnSpc>
              <a:buNone/>
            </a:pPr>
            <a:r>
              <a:rPr lang="en-US" sz="2400" b="1" dirty="0">
                <a:solidFill>
                  <a:srgbClr val="476FD6"/>
                </a:solidFill>
                <a:latin typeface="Roboto Slab" pitchFamily="34" charset="0"/>
                <a:ea typeface="Roboto Slab" pitchFamily="34" charset="-122"/>
                <a:cs typeface="B Nazanin" panose="00000400000000000000" pitchFamily="2" charset="-78"/>
              </a:rPr>
              <a:t>مقداردهی اولیه</a:t>
            </a:r>
            <a:endParaRPr lang="en-US" sz="2400" b="1" dirty="0">
              <a:cs typeface="B Nazanin" panose="00000400000000000000" pitchFamily="2" charset="-78"/>
            </a:endParaRPr>
          </a:p>
        </p:txBody>
      </p:sp>
      <p:sp>
        <p:nvSpPr>
          <p:cNvPr id="6" name="Text 3"/>
          <p:cNvSpPr/>
          <p:nvPr/>
        </p:nvSpPr>
        <p:spPr>
          <a:xfrm>
            <a:off x="5900058" y="2577405"/>
            <a:ext cx="6409424" cy="666512"/>
          </a:xfrm>
          <a:prstGeom prst="rect">
            <a:avLst/>
          </a:prstGeom>
          <a:noFill/>
          <a:ln/>
        </p:spPr>
        <p:txBody>
          <a:bodyPr wrap="square" rtlCol="0" anchor="t"/>
          <a:lstStyle/>
          <a:p>
            <a:pPr marL="0" indent="0" algn="r"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پیچیدگی محاسباتی فرآیند مقداردهی اولیه O(N) است.</a:t>
            </a:r>
            <a:endParaRPr lang="en-US" sz="2400" dirty="0">
              <a:cs typeface="B Nazanin" panose="00000400000000000000" pitchFamily="2" charset="-78"/>
            </a:endParaRPr>
          </a:p>
        </p:txBody>
      </p:sp>
      <p:sp>
        <p:nvSpPr>
          <p:cNvPr id="7" name="Text 4"/>
          <p:cNvSpPr/>
          <p:nvPr/>
        </p:nvSpPr>
        <p:spPr>
          <a:xfrm>
            <a:off x="10577189" y="3812868"/>
            <a:ext cx="2777490" cy="347186"/>
          </a:xfrm>
          <a:prstGeom prst="rect">
            <a:avLst/>
          </a:prstGeom>
          <a:noFill/>
          <a:ln/>
        </p:spPr>
        <p:txBody>
          <a:bodyPr wrap="none" rtlCol="0" anchor="t"/>
          <a:lstStyle/>
          <a:p>
            <a:pPr marL="0" indent="0">
              <a:lnSpc>
                <a:spcPts val="2734"/>
              </a:lnSpc>
              <a:buNone/>
            </a:pPr>
            <a:r>
              <a:rPr lang="en-US" sz="2400" b="1" dirty="0">
                <a:solidFill>
                  <a:srgbClr val="476FD6"/>
                </a:solidFill>
                <a:latin typeface="Roboto Slab" pitchFamily="34" charset="0"/>
                <a:ea typeface="Roboto Slab" pitchFamily="34" charset="-122"/>
                <a:cs typeface="B Nazanin" panose="00000400000000000000" pitchFamily="2" charset="-78"/>
              </a:rPr>
              <a:t>ارزیابی تابع تناسب</a:t>
            </a:r>
            <a:endParaRPr lang="en-US" sz="2400" b="1" dirty="0">
              <a:cs typeface="B Nazanin" panose="00000400000000000000" pitchFamily="2" charset="-78"/>
            </a:endParaRPr>
          </a:p>
        </p:txBody>
      </p:sp>
      <p:sp>
        <p:nvSpPr>
          <p:cNvPr id="8" name="Text 5"/>
          <p:cNvSpPr/>
          <p:nvPr/>
        </p:nvSpPr>
        <p:spPr>
          <a:xfrm>
            <a:off x="6411687" y="4512460"/>
            <a:ext cx="5815676" cy="666512"/>
          </a:xfrm>
          <a:prstGeom prst="rect">
            <a:avLst/>
          </a:prstGeom>
          <a:noFill/>
          <a:ln/>
        </p:spPr>
        <p:txBody>
          <a:bodyPr wrap="square" rtlCol="0" anchor="t"/>
          <a:lstStyle/>
          <a:p>
            <a:pPr marL="0" indent="0" algn="r"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پیچیدگی محاسباتی ارزیابی تابع تناسب O(T×N) است</a:t>
            </a:r>
            <a:r>
              <a:rPr lang="en-US" sz="2000" dirty="0">
                <a:solidFill>
                  <a:srgbClr val="15213F"/>
                </a:solidFill>
                <a:latin typeface="Roboto" pitchFamily="34" charset="0"/>
                <a:ea typeface="Roboto" pitchFamily="34" charset="-122"/>
                <a:cs typeface="B Nazanin" panose="00000400000000000000" pitchFamily="2" charset="-78"/>
              </a:rPr>
              <a:t>.</a:t>
            </a:r>
            <a:endParaRPr lang="en-US" sz="2000" dirty="0">
              <a:cs typeface="B Nazanin" panose="00000400000000000000" pitchFamily="2" charset="-78"/>
            </a:endParaRPr>
          </a:p>
        </p:txBody>
      </p:sp>
      <p:sp>
        <p:nvSpPr>
          <p:cNvPr id="9" name="Text 6"/>
          <p:cNvSpPr/>
          <p:nvPr/>
        </p:nvSpPr>
        <p:spPr>
          <a:xfrm>
            <a:off x="10309903" y="5652362"/>
            <a:ext cx="2777490" cy="347186"/>
          </a:xfrm>
          <a:prstGeom prst="rect">
            <a:avLst/>
          </a:prstGeom>
          <a:noFill/>
          <a:ln/>
        </p:spPr>
        <p:txBody>
          <a:bodyPr wrap="none" rtlCol="0" anchor="t"/>
          <a:lstStyle/>
          <a:p>
            <a:pPr marL="0" indent="0">
              <a:lnSpc>
                <a:spcPts val="2734"/>
              </a:lnSpc>
              <a:buNone/>
            </a:pPr>
            <a:r>
              <a:rPr lang="en-US" sz="2400" b="1" dirty="0">
                <a:solidFill>
                  <a:srgbClr val="476FD6"/>
                </a:solidFill>
                <a:latin typeface="Roboto Slab" pitchFamily="34" charset="0"/>
                <a:ea typeface="Roboto Slab" pitchFamily="34" charset="-122"/>
                <a:cs typeface="B Nazanin" panose="00000400000000000000" pitchFamily="2" charset="-78"/>
              </a:rPr>
              <a:t>به روزرسانی شاهین‌ها</a:t>
            </a:r>
            <a:endParaRPr lang="en-US" sz="2400" b="1" dirty="0">
              <a:cs typeface="B Nazanin" panose="00000400000000000000" pitchFamily="2" charset="-78"/>
            </a:endParaRPr>
          </a:p>
        </p:txBody>
      </p:sp>
      <p:sp>
        <p:nvSpPr>
          <p:cNvPr id="10" name="Text 7"/>
          <p:cNvSpPr/>
          <p:nvPr/>
        </p:nvSpPr>
        <p:spPr>
          <a:xfrm>
            <a:off x="5236029" y="6441741"/>
            <a:ext cx="6991333" cy="666512"/>
          </a:xfrm>
          <a:prstGeom prst="rect">
            <a:avLst/>
          </a:prstGeom>
          <a:noFill/>
          <a:ln/>
        </p:spPr>
        <p:txBody>
          <a:bodyPr wrap="square" rtlCol="0" anchor="t"/>
          <a:lstStyle/>
          <a:p>
            <a:pPr marL="0" indent="0" algn="r"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پیچیدگی محاسباتی به روزرسانی شاهین‌ها O(T×N×D) است.</a:t>
            </a:r>
          </a:p>
        </p:txBody>
      </p:sp>
      <p:sp>
        <p:nvSpPr>
          <p:cNvPr id="12" name="Rectangle: Rounded Corners 11">
            <a:extLst>
              <a:ext uri="{FF2B5EF4-FFF2-40B4-BE49-F238E27FC236}">
                <a16:creationId xmlns:a16="http://schemas.microsoft.com/office/drawing/2014/main" id="{7763606A-CF41-0C80-2091-7FEB807703A8}"/>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1" name="Rectangle: Rounded Corners 10">
            <a:extLst>
              <a:ext uri="{FF2B5EF4-FFF2-40B4-BE49-F238E27FC236}">
                <a16:creationId xmlns:a16="http://schemas.microsoft.com/office/drawing/2014/main" id="{0D4D8C7F-D8D0-04A3-CE75-EB29C353195D}"/>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20/23</a:t>
            </a:r>
            <a:endParaRPr lang="fa-I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solidFill>
          <a:ln/>
        </p:spPr>
        <p:txBody>
          <a:bodyPr/>
          <a:lstStyle/>
          <a:p>
            <a:endParaRPr lang="fa-IR"/>
          </a:p>
        </p:txBody>
      </p:sp>
      <p:sp>
        <p:nvSpPr>
          <p:cNvPr id="4" name="Text 1"/>
          <p:cNvSpPr/>
          <p:nvPr/>
        </p:nvSpPr>
        <p:spPr>
          <a:xfrm>
            <a:off x="7059275" y="871061"/>
            <a:ext cx="5554980" cy="694373"/>
          </a:xfrm>
          <a:prstGeom prst="rect">
            <a:avLst/>
          </a:prstGeom>
          <a:noFill/>
          <a:ln/>
        </p:spPr>
        <p:txBody>
          <a:bodyPr wrap="none" rtlCol="0" anchor="t"/>
          <a:lstStyle/>
          <a:p>
            <a:pPr marL="0" indent="0" algn="r" rtl="1">
              <a:lnSpc>
                <a:spcPts val="5468"/>
              </a:lnSpc>
              <a:buNone/>
            </a:pPr>
            <a:r>
              <a:rPr lang="en-US" sz="5400" dirty="0">
                <a:solidFill>
                  <a:srgbClr val="476FD6"/>
                </a:solidFill>
                <a:latin typeface="Roboto Slab" pitchFamily="34" charset="0"/>
                <a:ea typeface="Roboto Slab" pitchFamily="34" charset="-122"/>
                <a:cs typeface="B Nazanin" panose="00000400000000000000" pitchFamily="2" charset="-78"/>
              </a:rPr>
              <a:t>نتیجه‌گیری</a:t>
            </a:r>
            <a:endParaRPr lang="en-US" sz="4374" dirty="0">
              <a:cs typeface="B Nazanin" panose="00000400000000000000" pitchFamily="2" charset="-78"/>
            </a:endParaRPr>
          </a:p>
        </p:txBody>
      </p:sp>
      <p:sp>
        <p:nvSpPr>
          <p:cNvPr id="6" name="Text 3"/>
          <p:cNvSpPr/>
          <p:nvPr/>
        </p:nvSpPr>
        <p:spPr>
          <a:xfrm>
            <a:off x="9815052" y="1676972"/>
            <a:ext cx="2777490" cy="347186"/>
          </a:xfrm>
          <a:prstGeom prst="rect">
            <a:avLst/>
          </a:prstGeom>
          <a:noFill/>
          <a:ln/>
        </p:spPr>
        <p:txBody>
          <a:bodyPr wrap="none" rtlCol="0" anchor="t"/>
          <a:lstStyle/>
          <a:p>
            <a:pPr marL="0" indent="0" algn="r" rtl="1">
              <a:lnSpc>
                <a:spcPts val="2734"/>
              </a:lnSpc>
              <a:buNone/>
            </a:pPr>
            <a:r>
              <a:rPr lang="en-US" sz="2400" dirty="0">
                <a:solidFill>
                  <a:srgbClr val="476FD6"/>
                </a:solidFill>
                <a:latin typeface="Roboto Slab" pitchFamily="34" charset="0"/>
                <a:ea typeface="Roboto Slab" pitchFamily="34" charset="-122"/>
                <a:cs typeface="B Nazanin" panose="00000400000000000000" pitchFamily="2" charset="-78"/>
              </a:rPr>
              <a:t>الگوریتم HHO</a:t>
            </a:r>
            <a:endParaRPr lang="en-US" sz="2400" dirty="0">
              <a:cs typeface="B Nazanin" panose="00000400000000000000" pitchFamily="2" charset="-78"/>
            </a:endParaRPr>
          </a:p>
        </p:txBody>
      </p:sp>
      <p:sp>
        <p:nvSpPr>
          <p:cNvPr id="7" name="Text 4"/>
          <p:cNvSpPr/>
          <p:nvPr/>
        </p:nvSpPr>
        <p:spPr>
          <a:xfrm>
            <a:off x="1225553" y="2078159"/>
            <a:ext cx="11144684" cy="133302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الگوریتم شاهین هریس (HHO) یک الگوریتم بهینه‌سازی مبتنی بر جمعیت است که از رفتارهای مشارکتی و سبک تعقیب پرندگان شکارچی، شاهین هریس، در طبیعت الهام گرفته شده است.</a:t>
            </a:r>
            <a:endParaRPr lang="en-US" sz="2400" dirty="0">
              <a:cs typeface="B Nazanin" panose="00000400000000000000" pitchFamily="2" charset="-78"/>
            </a:endParaRPr>
          </a:p>
        </p:txBody>
      </p:sp>
      <p:sp>
        <p:nvSpPr>
          <p:cNvPr id="9" name="Text 6"/>
          <p:cNvSpPr/>
          <p:nvPr/>
        </p:nvSpPr>
        <p:spPr>
          <a:xfrm>
            <a:off x="9836766" y="2965203"/>
            <a:ext cx="2777490" cy="347186"/>
          </a:xfrm>
          <a:prstGeom prst="rect">
            <a:avLst/>
          </a:prstGeom>
          <a:noFill/>
          <a:ln/>
        </p:spPr>
        <p:txBody>
          <a:bodyPr wrap="none" rtlCol="0" anchor="t"/>
          <a:lstStyle/>
          <a:p>
            <a:pPr marL="0" indent="0" algn="r" rtl="1">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عملکرد HHO</a:t>
            </a:r>
            <a:endParaRPr lang="en-US" sz="3200" dirty="0">
              <a:cs typeface="B Nazanin" panose="00000400000000000000" pitchFamily="2" charset="-78"/>
            </a:endParaRPr>
          </a:p>
        </p:txBody>
      </p:sp>
      <p:sp>
        <p:nvSpPr>
          <p:cNvPr id="10" name="Text 7"/>
          <p:cNvSpPr/>
          <p:nvPr/>
        </p:nvSpPr>
        <p:spPr>
          <a:xfrm>
            <a:off x="1225553" y="3338826"/>
            <a:ext cx="11144685" cy="768236"/>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نتایج به‌دست‌آمده در مقاله اصلی نشان داده که الگوریتم HHO قادر به یافتن راه‌حل‌های عالی در مقایسه با سایر روش‌های بهینه‌سازی است.</a:t>
            </a:r>
            <a:endParaRPr lang="en-US" sz="2400" dirty="0">
              <a:cs typeface="B Nazanin" panose="00000400000000000000" pitchFamily="2" charset="-78"/>
            </a:endParaRPr>
          </a:p>
        </p:txBody>
      </p:sp>
      <p:sp>
        <p:nvSpPr>
          <p:cNvPr id="12" name="Text 9"/>
          <p:cNvSpPr/>
          <p:nvPr/>
        </p:nvSpPr>
        <p:spPr>
          <a:xfrm>
            <a:off x="9836766" y="4242554"/>
            <a:ext cx="2777490" cy="347186"/>
          </a:xfrm>
          <a:prstGeom prst="rect">
            <a:avLst/>
          </a:prstGeom>
          <a:noFill/>
          <a:ln/>
        </p:spPr>
        <p:txBody>
          <a:bodyPr wrap="none" rtlCol="0" anchor="t"/>
          <a:lstStyle/>
          <a:p>
            <a:pPr marL="0" indent="0" algn="r" rtl="1">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کاربردهای HHO</a:t>
            </a:r>
            <a:endParaRPr lang="en-US" sz="3200" dirty="0">
              <a:cs typeface="B Nazanin" panose="00000400000000000000" pitchFamily="2" charset="-78"/>
            </a:endParaRPr>
          </a:p>
        </p:txBody>
      </p:sp>
      <p:sp>
        <p:nvSpPr>
          <p:cNvPr id="13" name="Text 10"/>
          <p:cNvSpPr/>
          <p:nvPr/>
        </p:nvSpPr>
        <p:spPr>
          <a:xfrm>
            <a:off x="1225553" y="4730919"/>
            <a:ext cx="11194836" cy="999768"/>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علاوه بر این، نتایج شش کار طراحی مهندسی محدود نیز نشان داده که HHO می‌تواند نتایج بهتری را در مقایسه با سایر بهینه‌سازها نشان دهد.</a:t>
            </a:r>
            <a:endParaRPr lang="en-US" sz="2400" dirty="0">
              <a:cs typeface="B Nazanin" panose="00000400000000000000" pitchFamily="2" charset="-78"/>
            </a:endParaRPr>
          </a:p>
        </p:txBody>
      </p:sp>
      <p:sp>
        <p:nvSpPr>
          <p:cNvPr id="15" name="Text 12"/>
          <p:cNvSpPr/>
          <p:nvPr/>
        </p:nvSpPr>
        <p:spPr>
          <a:xfrm>
            <a:off x="9836766" y="5727595"/>
            <a:ext cx="2777490" cy="347186"/>
          </a:xfrm>
          <a:prstGeom prst="rect">
            <a:avLst/>
          </a:prstGeom>
          <a:noFill/>
          <a:ln/>
        </p:spPr>
        <p:txBody>
          <a:bodyPr wrap="none" rtlCol="0" anchor="t"/>
          <a:lstStyle/>
          <a:p>
            <a:pPr marL="0" indent="0" algn="r" rtl="1">
              <a:lnSpc>
                <a:spcPts val="2734"/>
              </a:lnSpc>
              <a:buNone/>
            </a:pPr>
            <a:r>
              <a:rPr lang="en-US" sz="3200" dirty="0">
                <a:solidFill>
                  <a:srgbClr val="476FD6"/>
                </a:solidFill>
                <a:latin typeface="Roboto Slab" pitchFamily="34" charset="0"/>
                <a:ea typeface="Roboto Slab" pitchFamily="34" charset="-122"/>
                <a:cs typeface="B Nazanin" panose="00000400000000000000" pitchFamily="2" charset="-78"/>
              </a:rPr>
              <a:t>آینده HHO</a:t>
            </a:r>
            <a:endParaRPr lang="en-US" sz="3200" dirty="0">
              <a:cs typeface="B Nazanin" panose="00000400000000000000" pitchFamily="2" charset="-78"/>
            </a:endParaRPr>
          </a:p>
        </p:txBody>
      </p:sp>
      <p:sp>
        <p:nvSpPr>
          <p:cNvPr id="16" name="Text 13"/>
          <p:cNvSpPr/>
          <p:nvPr/>
        </p:nvSpPr>
        <p:spPr>
          <a:xfrm>
            <a:off x="1225553" y="6233525"/>
            <a:ext cx="11144683" cy="999768"/>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الگوریتم HHO یک الگوریتم قدرتمند و امیدوارکننده برای حل مسائل بهینه‌سازی مختلف است و می‌تواند در آینده در زمینه‌های مختلف کاربرد داشته باشد.</a:t>
            </a:r>
            <a:endParaRPr lang="en-US" sz="2400" dirty="0">
              <a:cs typeface="B Nazanin" panose="00000400000000000000" pitchFamily="2" charset="-78"/>
            </a:endParaRPr>
          </a:p>
        </p:txBody>
      </p:sp>
      <p:sp>
        <p:nvSpPr>
          <p:cNvPr id="18" name="Rectangle: Rounded Corners 17">
            <a:extLst>
              <a:ext uri="{FF2B5EF4-FFF2-40B4-BE49-F238E27FC236}">
                <a16:creationId xmlns:a16="http://schemas.microsoft.com/office/drawing/2014/main" id="{281C6F4A-62F5-ED3D-2DBD-037444BCA191}"/>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5" name="Rectangle: Rounded Corners 4">
            <a:extLst>
              <a:ext uri="{FF2B5EF4-FFF2-40B4-BE49-F238E27FC236}">
                <a16:creationId xmlns:a16="http://schemas.microsoft.com/office/drawing/2014/main" id="{80D0C114-ABEB-04E3-D7F9-3B9A7922CBAC}"/>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21/23</a:t>
            </a:r>
            <a:endParaRPr lang="fa-I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A6F77D8D-A4B8-D009-1C91-81E155E3BCB2}"/>
              </a:ext>
            </a:extLst>
          </p:cNvPr>
          <p:cNvSpPr/>
          <p:nvPr/>
        </p:nvSpPr>
        <p:spPr>
          <a:xfrm>
            <a:off x="0" y="0"/>
            <a:ext cx="14630400" cy="8229600"/>
          </a:xfrm>
          <a:prstGeom prst="rect">
            <a:avLst/>
          </a:prstGeom>
          <a:solidFill>
            <a:srgbClr val="FBFCFE"/>
          </a:solidFill>
          <a:ln/>
        </p:spPr>
        <p:txBody>
          <a:bodyPr/>
          <a:lstStyle/>
          <a:p>
            <a:endParaRPr lang="fa-IR"/>
          </a:p>
        </p:txBody>
      </p:sp>
      <p:sp>
        <p:nvSpPr>
          <p:cNvPr id="3" name="Shape 0">
            <a:extLst>
              <a:ext uri="{FF2B5EF4-FFF2-40B4-BE49-F238E27FC236}">
                <a16:creationId xmlns:a16="http://schemas.microsoft.com/office/drawing/2014/main" id="{FE6F2F37-B732-B8E6-6C6E-CC0848226AD4}"/>
              </a:ext>
            </a:extLst>
          </p:cNvPr>
          <p:cNvSpPr/>
          <p:nvPr/>
        </p:nvSpPr>
        <p:spPr>
          <a:xfrm>
            <a:off x="152400" y="152400"/>
            <a:ext cx="14630400" cy="8229600"/>
          </a:xfrm>
          <a:prstGeom prst="rect">
            <a:avLst/>
          </a:prstGeom>
          <a:solidFill>
            <a:srgbClr val="FBFCFE"/>
          </a:solidFill>
          <a:ln/>
        </p:spPr>
        <p:txBody>
          <a:bodyPr/>
          <a:lstStyle/>
          <a:p>
            <a:endParaRPr lang="fa-IR"/>
          </a:p>
        </p:txBody>
      </p:sp>
      <p:sp>
        <p:nvSpPr>
          <p:cNvPr id="4" name="Rectangle: Rounded Corners 3">
            <a:extLst>
              <a:ext uri="{FF2B5EF4-FFF2-40B4-BE49-F238E27FC236}">
                <a16:creationId xmlns:a16="http://schemas.microsoft.com/office/drawing/2014/main" id="{4F3EDFBA-6355-DC99-2B29-36DB473C9E88}"/>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5" name="Rectangle: Rounded Corners 4">
            <a:extLst>
              <a:ext uri="{FF2B5EF4-FFF2-40B4-BE49-F238E27FC236}">
                <a16:creationId xmlns:a16="http://schemas.microsoft.com/office/drawing/2014/main" id="{4978E257-5B08-F433-72B1-241688F54EC3}"/>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22/23</a:t>
            </a:r>
            <a:endParaRPr lang="fa-IR" dirty="0"/>
          </a:p>
        </p:txBody>
      </p:sp>
    </p:spTree>
    <p:extLst>
      <p:ext uri="{BB962C8B-B14F-4D97-AF65-F5344CB8AC3E}">
        <p14:creationId xmlns:p14="http://schemas.microsoft.com/office/powerpoint/2010/main" val="341139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E628C22A-839E-F236-871B-B54542AC0614}"/>
              </a:ext>
            </a:extLst>
          </p:cNvPr>
          <p:cNvSpPr/>
          <p:nvPr/>
        </p:nvSpPr>
        <p:spPr>
          <a:xfrm>
            <a:off x="0" y="0"/>
            <a:ext cx="14630400" cy="8229600"/>
          </a:xfrm>
          <a:prstGeom prst="rect">
            <a:avLst/>
          </a:prstGeom>
          <a:solidFill>
            <a:srgbClr val="FBFCFE"/>
          </a:solidFill>
          <a:ln/>
        </p:spPr>
        <p:txBody>
          <a:bodyPr/>
          <a:lstStyle/>
          <a:p>
            <a:endParaRPr lang="fa-IR"/>
          </a:p>
        </p:txBody>
      </p:sp>
      <p:sp>
        <p:nvSpPr>
          <p:cNvPr id="3" name="Rectangle: Rounded Corners 2">
            <a:extLst>
              <a:ext uri="{FF2B5EF4-FFF2-40B4-BE49-F238E27FC236}">
                <a16:creationId xmlns:a16="http://schemas.microsoft.com/office/drawing/2014/main" id="{D66591D7-3A80-C793-D144-8DE87E524D2C}"/>
              </a:ext>
            </a:extLst>
          </p:cNvPr>
          <p:cNvSpPr/>
          <p:nvPr/>
        </p:nvSpPr>
        <p:spPr>
          <a:xfrm>
            <a:off x="2891288" y="173496"/>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4" name="Rectangle: Rounded Corners 3">
            <a:extLst>
              <a:ext uri="{FF2B5EF4-FFF2-40B4-BE49-F238E27FC236}">
                <a16:creationId xmlns:a16="http://schemas.microsoft.com/office/drawing/2014/main" id="{119DD40F-ECBE-A180-8177-14E1EB071781}"/>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23/23</a:t>
            </a:r>
            <a:endParaRPr lang="fa-IR" dirty="0"/>
          </a:p>
        </p:txBody>
      </p:sp>
      <p:sp>
        <p:nvSpPr>
          <p:cNvPr id="5" name="Text 5">
            <a:extLst>
              <a:ext uri="{FF2B5EF4-FFF2-40B4-BE49-F238E27FC236}">
                <a16:creationId xmlns:a16="http://schemas.microsoft.com/office/drawing/2014/main" id="{0EC77251-BA73-66FD-4108-FE99D7BE44BB}"/>
              </a:ext>
            </a:extLst>
          </p:cNvPr>
          <p:cNvSpPr/>
          <p:nvPr/>
        </p:nvSpPr>
        <p:spPr>
          <a:xfrm>
            <a:off x="2815088" y="2405744"/>
            <a:ext cx="7927506" cy="4474027"/>
          </a:xfrm>
          <a:prstGeom prst="rect">
            <a:avLst/>
          </a:prstGeom>
          <a:noFill/>
          <a:ln/>
        </p:spPr>
        <p:txBody>
          <a:bodyPr wrap="square" rtlCol="0" anchor="t"/>
          <a:lstStyle/>
          <a:p>
            <a:pPr marL="0" indent="0" algn="ctr" rtl="1">
              <a:lnSpc>
                <a:spcPts val="2624"/>
              </a:lnSpc>
              <a:buNone/>
            </a:pPr>
            <a:r>
              <a:rPr lang="fa-IR" sz="8800" b="1" dirty="0">
                <a:solidFill>
                  <a:schemeClr val="tx2">
                    <a:lumMod val="60000"/>
                    <a:lumOff val="40000"/>
                  </a:schemeClr>
                </a:solidFill>
                <a:cs typeface="B Nazanin" panose="00000400000000000000" pitchFamily="2" charset="-78"/>
              </a:rPr>
              <a:t>پایان</a:t>
            </a:r>
          </a:p>
          <a:p>
            <a:pPr marL="0" indent="0" algn="ctr" rtl="1">
              <a:lnSpc>
                <a:spcPts val="2624"/>
              </a:lnSpc>
              <a:buNone/>
            </a:pPr>
            <a:endParaRPr lang="fa-IR" sz="8800" b="1" dirty="0">
              <a:solidFill>
                <a:schemeClr val="tx2">
                  <a:lumMod val="60000"/>
                  <a:lumOff val="40000"/>
                </a:schemeClr>
              </a:solidFill>
              <a:cs typeface="B Nazanin" panose="00000400000000000000" pitchFamily="2" charset="-78"/>
            </a:endParaRPr>
          </a:p>
          <a:p>
            <a:pPr marL="0" indent="0" algn="ctr" rtl="1">
              <a:lnSpc>
                <a:spcPts val="2624"/>
              </a:lnSpc>
              <a:buNone/>
            </a:pPr>
            <a:endParaRPr lang="fa-IR" sz="8800" b="1" dirty="0">
              <a:solidFill>
                <a:schemeClr val="tx2">
                  <a:lumMod val="60000"/>
                  <a:lumOff val="40000"/>
                </a:schemeClr>
              </a:solidFill>
              <a:cs typeface="B Nazanin" panose="00000400000000000000" pitchFamily="2" charset="-78"/>
            </a:endParaRPr>
          </a:p>
          <a:p>
            <a:pPr marL="0" indent="0" algn="ctr" rtl="1">
              <a:lnSpc>
                <a:spcPts val="2624"/>
              </a:lnSpc>
              <a:buNone/>
            </a:pPr>
            <a:endParaRPr lang="fa-IR" sz="8800" b="1" dirty="0">
              <a:solidFill>
                <a:schemeClr val="tx2">
                  <a:lumMod val="60000"/>
                  <a:lumOff val="40000"/>
                </a:schemeClr>
              </a:solidFill>
              <a:cs typeface="B Nazanin" panose="00000400000000000000" pitchFamily="2" charset="-78"/>
            </a:endParaRPr>
          </a:p>
          <a:p>
            <a:pPr marL="0" indent="0" algn="ctr" rtl="1">
              <a:lnSpc>
                <a:spcPts val="2624"/>
              </a:lnSpc>
              <a:buNone/>
            </a:pPr>
            <a:endParaRPr lang="fa-IR" sz="8800" b="1" dirty="0">
              <a:solidFill>
                <a:schemeClr val="tx2">
                  <a:lumMod val="60000"/>
                  <a:lumOff val="40000"/>
                </a:schemeClr>
              </a:solidFill>
              <a:cs typeface="B Nazanin" panose="00000400000000000000" pitchFamily="2" charset="-78"/>
            </a:endParaRPr>
          </a:p>
          <a:p>
            <a:pPr marL="0" indent="0" algn="ctr" rtl="1">
              <a:lnSpc>
                <a:spcPts val="2624"/>
              </a:lnSpc>
              <a:buNone/>
            </a:pPr>
            <a:endParaRPr lang="fa-IR" sz="8800" b="1" dirty="0">
              <a:solidFill>
                <a:schemeClr val="tx2">
                  <a:lumMod val="60000"/>
                  <a:lumOff val="40000"/>
                </a:schemeClr>
              </a:solidFill>
              <a:cs typeface="B Nazanin" panose="00000400000000000000" pitchFamily="2" charset="-78"/>
            </a:endParaRPr>
          </a:p>
          <a:p>
            <a:pPr marL="0" indent="0" algn="ctr" rtl="1">
              <a:lnSpc>
                <a:spcPts val="2624"/>
              </a:lnSpc>
              <a:buNone/>
            </a:pPr>
            <a:r>
              <a:rPr lang="fa-IR" sz="8800" b="1" dirty="0">
                <a:solidFill>
                  <a:schemeClr val="tx2">
                    <a:lumMod val="60000"/>
                    <a:lumOff val="40000"/>
                  </a:schemeClr>
                </a:solidFill>
                <a:cs typeface="B Nazanin" panose="00000400000000000000" pitchFamily="2" charset="-78"/>
              </a:rPr>
              <a:t>ممنون از توجه شما</a:t>
            </a:r>
            <a:endParaRPr lang="en-US" sz="8800" b="1" dirty="0">
              <a:solidFill>
                <a:schemeClr val="tx2">
                  <a:lumMod val="60000"/>
                  <a:lumOff val="40000"/>
                </a:schemeClr>
              </a:solidFill>
              <a:cs typeface="B Nazanin" panose="00000400000000000000" pitchFamily="2" charset="-78"/>
            </a:endParaRPr>
          </a:p>
        </p:txBody>
      </p:sp>
    </p:spTree>
    <p:extLst>
      <p:ext uri="{BB962C8B-B14F-4D97-AF65-F5344CB8AC3E}">
        <p14:creationId xmlns:p14="http://schemas.microsoft.com/office/powerpoint/2010/main" val="162957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7437" y="0"/>
            <a:ext cx="14630400" cy="8229600"/>
          </a:xfrm>
          <a:prstGeom prst="rect">
            <a:avLst/>
          </a:prstGeom>
          <a:solidFill>
            <a:srgbClr val="FBFCFE"/>
          </a:solidFill>
          <a:ln/>
        </p:spPr>
        <p:txBody>
          <a:bodyPr/>
          <a:lstStyle/>
          <a:p>
            <a:endParaRPr lang="fa-IR"/>
          </a:p>
        </p:txBody>
      </p:sp>
      <p:sp>
        <p:nvSpPr>
          <p:cNvPr id="5" name="Text 1"/>
          <p:cNvSpPr/>
          <p:nvPr/>
        </p:nvSpPr>
        <p:spPr>
          <a:xfrm>
            <a:off x="833199" y="926068"/>
            <a:ext cx="7570572" cy="953148"/>
          </a:xfrm>
          <a:prstGeom prst="rect">
            <a:avLst/>
          </a:prstGeom>
          <a:noFill/>
          <a:ln/>
        </p:spPr>
        <p:txBody>
          <a:bodyPr wrap="square" rtlCol="0" anchor="t"/>
          <a:lstStyle/>
          <a:p>
            <a:pPr marL="0" indent="0" algn="r" rtl="1">
              <a:lnSpc>
                <a:spcPts val="7545"/>
              </a:lnSpc>
              <a:buNone/>
            </a:pPr>
            <a:r>
              <a:rPr lang="fa-IR" sz="6036" dirty="0">
                <a:solidFill>
                  <a:srgbClr val="476FD6"/>
                </a:solidFill>
                <a:latin typeface="Roboto Slab" pitchFamily="34" charset="0"/>
                <a:ea typeface="Roboto Slab" pitchFamily="34" charset="-122"/>
                <a:cs typeface="B Nazanin" panose="00000400000000000000" pitchFamily="2" charset="-78"/>
              </a:rPr>
              <a:t>آشنایی با شاهین هریس</a:t>
            </a:r>
            <a:endParaRPr lang="en-US" sz="6036" dirty="0">
              <a:cs typeface="B Nazanin" panose="00000400000000000000" pitchFamily="2" charset="-78"/>
            </a:endParaRPr>
          </a:p>
        </p:txBody>
      </p:sp>
      <p:sp>
        <p:nvSpPr>
          <p:cNvPr id="6" name="Text 2"/>
          <p:cNvSpPr/>
          <p:nvPr/>
        </p:nvSpPr>
        <p:spPr>
          <a:xfrm>
            <a:off x="177438" y="1879216"/>
            <a:ext cx="8139248" cy="6274184"/>
          </a:xfrm>
          <a:prstGeom prst="rect">
            <a:avLst/>
          </a:prstGeom>
          <a:noFill/>
          <a:ln/>
        </p:spPr>
        <p:txBody>
          <a:bodyPr wrap="square" rtlCol="0" anchor="t"/>
          <a:lstStyle/>
          <a:p>
            <a:pPr marL="342900" indent="-342900" algn="just" rtl="1">
              <a:lnSpc>
                <a:spcPct val="200000"/>
              </a:lnSpc>
              <a:buFont typeface="Wingdings" panose="05000000000000000000" pitchFamily="2" charset="2"/>
              <a:buChar char="§"/>
            </a:pPr>
            <a:r>
              <a:rPr lang="fa-IR" sz="2400" dirty="0">
                <a:solidFill>
                  <a:srgbClr val="15213F"/>
                </a:solidFill>
                <a:latin typeface="Roboto" pitchFamily="34" charset="0"/>
                <a:ea typeface="Roboto" pitchFamily="34" charset="-122"/>
                <a:cs typeface="B Nazanin" panose="00000400000000000000" pitchFamily="2" charset="-78"/>
              </a:rPr>
              <a:t>در زمره باهوش ترین پرندگان طبیعت</a:t>
            </a:r>
          </a:p>
          <a:p>
            <a:pPr marL="342900" indent="-342900" algn="just" rtl="1">
              <a:lnSpc>
                <a:spcPct val="200000"/>
              </a:lnSpc>
              <a:buFont typeface="Wingdings" panose="05000000000000000000" pitchFamily="2" charset="2"/>
              <a:buChar char="§"/>
            </a:pPr>
            <a:r>
              <a:rPr lang="fa-IR" sz="2400" dirty="0">
                <a:solidFill>
                  <a:srgbClr val="15213F"/>
                </a:solidFill>
                <a:latin typeface="Roboto" pitchFamily="34" charset="0"/>
                <a:ea typeface="Roboto" pitchFamily="34" charset="-122"/>
                <a:cs typeface="B Nazanin" panose="00000400000000000000" pitchFamily="2" charset="-78"/>
              </a:rPr>
              <a:t>زندگی در گروه های نسبتاً ثابت در نیمه جنوبی </a:t>
            </a:r>
            <a:r>
              <a:rPr lang="fa-IR" sz="2400" dirty="0" err="1">
                <a:solidFill>
                  <a:srgbClr val="15213F"/>
                </a:solidFill>
                <a:latin typeface="Roboto" pitchFamily="34" charset="0"/>
                <a:ea typeface="Roboto" pitchFamily="34" charset="-122"/>
                <a:cs typeface="B Nazanin" panose="00000400000000000000" pitchFamily="2" charset="-78"/>
              </a:rPr>
              <a:t>آریزونا</a:t>
            </a:r>
            <a:r>
              <a:rPr lang="fa-IR" sz="2400" dirty="0">
                <a:solidFill>
                  <a:srgbClr val="15213F"/>
                </a:solidFill>
                <a:latin typeface="Roboto" pitchFamily="34" charset="0"/>
                <a:ea typeface="Roboto" pitchFamily="34" charset="-122"/>
                <a:cs typeface="B Nazanin" panose="00000400000000000000" pitchFamily="2" charset="-78"/>
              </a:rPr>
              <a:t> ایالات متحده</a:t>
            </a:r>
          </a:p>
          <a:p>
            <a:pPr marL="342900" indent="-342900" algn="just" rtl="1">
              <a:lnSpc>
                <a:spcPct val="200000"/>
              </a:lnSpc>
              <a:buFont typeface="Wingdings" panose="05000000000000000000" pitchFamily="2" charset="2"/>
              <a:buChar char="§"/>
            </a:pPr>
            <a:r>
              <a:rPr lang="fa-IR" sz="2400" dirty="0">
                <a:solidFill>
                  <a:srgbClr val="15213F"/>
                </a:solidFill>
                <a:latin typeface="Roboto" pitchFamily="34" charset="0"/>
                <a:ea typeface="Roboto" pitchFamily="34" charset="-122"/>
                <a:cs typeface="B Nazanin" panose="00000400000000000000" pitchFamily="2" charset="-78"/>
              </a:rPr>
              <a:t>توانایی مبتکرانه در تعقیب، ردیابی، محاصره کردن، بیرون ریختن و در نهایت حمله به طعمه احتمالی</a:t>
            </a:r>
          </a:p>
          <a:p>
            <a:pPr marL="342900" indent="-342900" algn="just" rtl="1">
              <a:lnSpc>
                <a:spcPct val="200000"/>
              </a:lnSpc>
              <a:buFont typeface="Wingdings" panose="05000000000000000000" pitchFamily="2" charset="2"/>
              <a:buChar char="§"/>
            </a:pPr>
            <a:r>
              <a:rPr lang="fa-IR" sz="2400" dirty="0">
                <a:solidFill>
                  <a:srgbClr val="15213F"/>
                </a:solidFill>
                <a:latin typeface="Roboto" pitchFamily="34" charset="0"/>
                <a:ea typeface="Roboto" pitchFamily="34" charset="-122"/>
                <a:cs typeface="B Nazanin" panose="00000400000000000000" pitchFamily="2" charset="-78"/>
              </a:rPr>
              <a:t>انجام مأموریت گروهی خود در گرگ و میش صبح</a:t>
            </a:r>
          </a:p>
          <a:p>
            <a:pPr marL="342900" indent="-342900" algn="just" rtl="1">
              <a:lnSpc>
                <a:spcPct val="200000"/>
              </a:lnSpc>
              <a:buFont typeface="Wingdings" panose="05000000000000000000" pitchFamily="2" charset="2"/>
              <a:buChar char="§"/>
            </a:pPr>
            <a:r>
              <a:rPr lang="fa-IR" sz="2400" dirty="0" err="1">
                <a:solidFill>
                  <a:srgbClr val="15213F"/>
                </a:solidFill>
                <a:latin typeface="Roboto" pitchFamily="34" charset="0"/>
                <a:ea typeface="Roboto" pitchFamily="34" charset="-122"/>
                <a:cs typeface="B Nazanin" panose="00000400000000000000" pitchFamily="2" charset="-78"/>
              </a:rPr>
              <a:t>شاهین‌های</a:t>
            </a:r>
            <a:r>
              <a:rPr lang="fa-IR" sz="2400" dirty="0">
                <a:solidFill>
                  <a:srgbClr val="15213F"/>
                </a:solidFill>
                <a:latin typeface="Roboto" pitchFamily="34" charset="0"/>
                <a:ea typeface="Roboto" pitchFamily="34" charset="-122"/>
                <a:cs typeface="B Nazanin" panose="00000400000000000000" pitchFamily="2" charset="-78"/>
              </a:rPr>
              <a:t> هریس با هماهنگی گروهی برای شکار طعمه خود تلاش </a:t>
            </a:r>
            <a:r>
              <a:rPr lang="fa-IR" sz="2400" dirty="0" err="1">
                <a:solidFill>
                  <a:srgbClr val="15213F"/>
                </a:solidFill>
                <a:latin typeface="Roboto" pitchFamily="34" charset="0"/>
                <a:ea typeface="Roboto" pitchFamily="34" charset="-122"/>
                <a:cs typeface="B Nazanin" panose="00000400000000000000" pitchFamily="2" charset="-78"/>
              </a:rPr>
              <a:t>می‌کنند</a:t>
            </a:r>
            <a:endParaRPr lang="fa-IR" sz="2400" dirty="0">
              <a:solidFill>
                <a:srgbClr val="15213F"/>
              </a:solidFill>
              <a:latin typeface="Roboto" pitchFamily="34" charset="0"/>
              <a:ea typeface="Roboto" pitchFamily="34" charset="-122"/>
              <a:cs typeface="B Nazanin" panose="00000400000000000000" pitchFamily="2" charset="-78"/>
            </a:endParaRPr>
          </a:p>
          <a:p>
            <a:pPr marL="342900" indent="-342900" algn="just" rtl="1">
              <a:lnSpc>
                <a:spcPct val="200000"/>
              </a:lnSpc>
              <a:buFont typeface="Wingdings" panose="05000000000000000000" pitchFamily="2" charset="2"/>
              <a:buChar char="§"/>
            </a:pPr>
            <a:r>
              <a:rPr lang="fa-IR" sz="2400" dirty="0">
                <a:solidFill>
                  <a:srgbClr val="15213F"/>
                </a:solidFill>
                <a:latin typeface="Roboto" pitchFamily="34" charset="0"/>
                <a:ea typeface="Roboto" pitchFamily="34" charset="-122"/>
                <a:cs typeface="B Nazanin" panose="00000400000000000000" pitchFamily="2" charset="-78"/>
              </a:rPr>
              <a:t>استفاده از تاکتیک «پرش </a:t>
            </a:r>
            <a:r>
              <a:rPr lang="fa-IR" sz="2400" dirty="0" err="1">
                <a:solidFill>
                  <a:srgbClr val="15213F"/>
                </a:solidFill>
                <a:latin typeface="Roboto" pitchFamily="34" charset="0"/>
                <a:ea typeface="Roboto" pitchFamily="34" charset="-122"/>
                <a:cs typeface="B Nazanin" panose="00000400000000000000" pitchFamily="2" charset="-78"/>
              </a:rPr>
              <a:t>غافلگیرانه</a:t>
            </a:r>
            <a:r>
              <a:rPr lang="fa-IR" sz="2400" dirty="0">
                <a:solidFill>
                  <a:srgbClr val="15213F"/>
                </a:solidFill>
                <a:latin typeface="Roboto" pitchFamily="34" charset="0"/>
                <a:ea typeface="Roboto" pitchFamily="34" charset="-122"/>
                <a:cs typeface="B Nazanin" panose="00000400000000000000" pitchFamily="2" charset="-78"/>
              </a:rPr>
              <a:t>» (</a:t>
            </a:r>
            <a:r>
              <a:rPr lang="en-US" sz="2400" dirty="0">
                <a:solidFill>
                  <a:srgbClr val="15213F"/>
                </a:solidFill>
                <a:latin typeface="Roboto" pitchFamily="34" charset="0"/>
                <a:ea typeface="Roboto" pitchFamily="34" charset="-122"/>
                <a:cs typeface="B Nazanin" panose="00000400000000000000" pitchFamily="2" charset="-78"/>
              </a:rPr>
              <a:t>surprise pounce) </a:t>
            </a:r>
            <a:r>
              <a:rPr lang="fa-IR" sz="2400" dirty="0">
                <a:solidFill>
                  <a:srgbClr val="15213F"/>
                </a:solidFill>
                <a:latin typeface="Roboto" pitchFamily="34" charset="0"/>
                <a:ea typeface="Roboto" pitchFamily="34" charset="-122"/>
                <a:cs typeface="B Nazanin" panose="00000400000000000000" pitchFamily="2" charset="-78"/>
              </a:rPr>
              <a:t>است که به عنوان استراتژی «هفت کشته» (</a:t>
            </a:r>
            <a:r>
              <a:rPr lang="en-US" sz="2400" dirty="0">
                <a:solidFill>
                  <a:srgbClr val="15213F"/>
                </a:solidFill>
                <a:latin typeface="Roboto" pitchFamily="34" charset="0"/>
                <a:ea typeface="Roboto" pitchFamily="34" charset="-122"/>
                <a:cs typeface="B Nazanin" panose="00000400000000000000" pitchFamily="2" charset="-78"/>
              </a:rPr>
              <a:t>seven kills) </a:t>
            </a:r>
            <a:r>
              <a:rPr lang="fa-IR" sz="2400" dirty="0">
                <a:solidFill>
                  <a:srgbClr val="15213F"/>
                </a:solidFill>
                <a:latin typeface="Roboto" pitchFamily="34" charset="0"/>
                <a:ea typeface="Roboto" pitchFamily="34" charset="-122"/>
                <a:cs typeface="B Nazanin" panose="00000400000000000000" pitchFamily="2" charset="-78"/>
              </a:rPr>
              <a:t>نیز شناخته </a:t>
            </a:r>
            <a:r>
              <a:rPr lang="fa-IR" sz="2400" dirty="0" err="1">
                <a:solidFill>
                  <a:srgbClr val="15213F"/>
                </a:solidFill>
                <a:latin typeface="Roboto" pitchFamily="34" charset="0"/>
                <a:ea typeface="Roboto" pitchFamily="34" charset="-122"/>
                <a:cs typeface="B Nazanin" panose="00000400000000000000" pitchFamily="2" charset="-78"/>
              </a:rPr>
              <a:t>می‌شود</a:t>
            </a:r>
            <a:endParaRPr lang="fa-IR" sz="2400" dirty="0">
              <a:solidFill>
                <a:srgbClr val="15213F"/>
              </a:solidFill>
              <a:latin typeface="Roboto" pitchFamily="34" charset="0"/>
              <a:ea typeface="Roboto" pitchFamily="34" charset="-122"/>
              <a:cs typeface="B Nazanin" panose="00000400000000000000" pitchFamily="2" charset="-78"/>
            </a:endParaRPr>
          </a:p>
          <a:p>
            <a:pPr marL="342900" indent="-342900" algn="just" rtl="1">
              <a:lnSpc>
                <a:spcPct val="200000"/>
              </a:lnSpc>
              <a:buFont typeface="Wingdings" panose="05000000000000000000" pitchFamily="2" charset="2"/>
              <a:buChar char="§"/>
            </a:pPr>
            <a:endParaRPr lang="fa-IR" sz="2400" dirty="0">
              <a:solidFill>
                <a:srgbClr val="15213F"/>
              </a:solidFill>
              <a:latin typeface="Roboto" pitchFamily="34" charset="0"/>
              <a:ea typeface="Roboto" pitchFamily="34" charset="-122"/>
              <a:cs typeface="B Nazanin" panose="00000400000000000000" pitchFamily="2" charset="-78"/>
            </a:endParaRPr>
          </a:p>
          <a:p>
            <a:pPr marL="342900" indent="-342900" algn="just" rtl="1">
              <a:lnSpc>
                <a:spcPct val="200000"/>
              </a:lnSpc>
              <a:buFont typeface="Wingdings" panose="05000000000000000000" pitchFamily="2" charset="2"/>
              <a:buChar char="§"/>
            </a:pPr>
            <a:endParaRPr lang="en-US" sz="2000" dirty="0">
              <a:cs typeface="B Nazanin" panose="00000400000000000000" pitchFamily="2" charset="-78"/>
            </a:endParaRPr>
          </a:p>
        </p:txBody>
      </p:sp>
      <p:sp>
        <p:nvSpPr>
          <p:cNvPr id="7" name="Shape 3"/>
          <p:cNvSpPr/>
          <p:nvPr/>
        </p:nvSpPr>
        <p:spPr>
          <a:xfrm>
            <a:off x="833199" y="6019919"/>
            <a:ext cx="355402" cy="355402"/>
          </a:xfrm>
          <a:prstGeom prst="roundRect">
            <a:avLst>
              <a:gd name="adj" fmla="val 25726039"/>
            </a:avLst>
          </a:prstGeom>
          <a:noFill/>
          <a:ln w="7620">
            <a:solidFill>
              <a:srgbClr val="FFFFFF"/>
            </a:solidFill>
            <a:prstDash val="solid"/>
          </a:ln>
        </p:spPr>
        <p:txBody>
          <a:bodyPr/>
          <a:lstStyle/>
          <a:p>
            <a:endParaRPr lang="fa-IR"/>
          </a:p>
        </p:txBody>
      </p:sp>
      <p:sp>
        <p:nvSpPr>
          <p:cNvPr id="9" name="Text 4"/>
          <p:cNvSpPr/>
          <p:nvPr/>
        </p:nvSpPr>
        <p:spPr>
          <a:xfrm>
            <a:off x="1299686" y="6003250"/>
            <a:ext cx="1370052" cy="388858"/>
          </a:xfrm>
          <a:prstGeom prst="rect">
            <a:avLst/>
          </a:prstGeom>
          <a:noFill/>
          <a:ln/>
        </p:spPr>
        <p:txBody>
          <a:bodyPr wrap="none" rtlCol="0" anchor="t"/>
          <a:lstStyle/>
          <a:p>
            <a:pPr marL="0" indent="0" algn="l">
              <a:lnSpc>
                <a:spcPts val="3062"/>
              </a:lnSpc>
              <a:buNone/>
            </a:pPr>
            <a:endParaRPr lang="en-US" sz="2187" dirty="0"/>
          </a:p>
        </p:txBody>
      </p:sp>
      <p:sp>
        <p:nvSpPr>
          <p:cNvPr id="8" name="Rectangle: Rounded Corners 7">
            <a:extLst>
              <a:ext uri="{FF2B5EF4-FFF2-40B4-BE49-F238E27FC236}">
                <a16:creationId xmlns:a16="http://schemas.microsoft.com/office/drawing/2014/main" id="{45D79D6D-958D-59A4-5A7D-EB6A99DE42D4}"/>
              </a:ext>
            </a:extLst>
          </p:cNvPr>
          <p:cNvSpPr/>
          <p:nvPr/>
        </p:nvSpPr>
        <p:spPr>
          <a:xfrm>
            <a:off x="566057" y="435429"/>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sp>
        <p:nvSpPr>
          <p:cNvPr id="12" name="Rectangle: Rounded Corners 11">
            <a:extLst>
              <a:ext uri="{FF2B5EF4-FFF2-40B4-BE49-F238E27FC236}">
                <a16:creationId xmlns:a16="http://schemas.microsoft.com/office/drawing/2014/main" id="{460A5A7C-3567-992E-C207-D6B62373ADBA}"/>
              </a:ext>
            </a:extLst>
          </p:cNvPr>
          <p:cNvSpPr/>
          <p:nvPr/>
        </p:nvSpPr>
        <p:spPr>
          <a:xfrm>
            <a:off x="373925" y="435429"/>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pic>
        <p:nvPicPr>
          <p:cNvPr id="11" name="Image 0" descr="preencoded.png">
            <a:extLst>
              <a:ext uri="{FF2B5EF4-FFF2-40B4-BE49-F238E27FC236}">
                <a16:creationId xmlns:a16="http://schemas.microsoft.com/office/drawing/2014/main" id="{F5B6F18E-AEB7-5342-4DA0-ECD2202F2B92}"/>
              </a:ext>
            </a:extLst>
          </p:cNvPr>
          <p:cNvPicPr>
            <a:picLocks noChangeAspect="1"/>
          </p:cNvPicPr>
          <p:nvPr/>
        </p:nvPicPr>
        <p:blipFill>
          <a:blip r:embed="rId4"/>
          <a:stretch>
            <a:fillRect/>
          </a:stretch>
        </p:blipFill>
        <p:spPr>
          <a:xfrm>
            <a:off x="9144000" y="0"/>
            <a:ext cx="5486400" cy="8229600"/>
          </a:xfrm>
          <a:prstGeom prst="rect">
            <a:avLst/>
          </a:prstGeom>
        </p:spPr>
      </p:pic>
      <p:sp>
        <p:nvSpPr>
          <p:cNvPr id="4" name="Rectangle: Rounded Corners 3">
            <a:extLst>
              <a:ext uri="{FF2B5EF4-FFF2-40B4-BE49-F238E27FC236}">
                <a16:creationId xmlns:a16="http://schemas.microsoft.com/office/drawing/2014/main" id="{D4B06110-7267-37B1-A2C6-3511A79AAFB2}"/>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3/23</a:t>
            </a:r>
            <a:endParaRPr lang="fa-IR" dirty="0"/>
          </a:p>
        </p:txBody>
      </p:sp>
    </p:spTree>
    <p:extLst>
      <p:ext uri="{BB962C8B-B14F-4D97-AF65-F5344CB8AC3E}">
        <p14:creationId xmlns:p14="http://schemas.microsoft.com/office/powerpoint/2010/main" val="59443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fa-IR" sz="2800">
              <a:cs typeface="B Nazanin" panose="00000400000000000000" pitchFamily="2" charset="-78"/>
            </a:endParaRPr>
          </a:p>
        </p:txBody>
      </p:sp>
      <p:sp>
        <p:nvSpPr>
          <p:cNvPr id="3" name="Shape 1"/>
          <p:cNvSpPr/>
          <p:nvPr/>
        </p:nvSpPr>
        <p:spPr>
          <a:xfrm>
            <a:off x="-20598" y="27521"/>
            <a:ext cx="14630400" cy="8229600"/>
          </a:xfrm>
          <a:prstGeom prst="rect">
            <a:avLst/>
          </a:prstGeom>
          <a:solidFill>
            <a:srgbClr val="FFFFFF"/>
          </a:solidFill>
          <a:ln/>
        </p:spPr>
        <p:txBody>
          <a:bodyPr/>
          <a:lstStyle/>
          <a:p>
            <a:endParaRPr lang="fa-IR" sz="2800" dirty="0">
              <a:cs typeface="B Nazanin" panose="00000400000000000000" pitchFamily="2" charset="-78"/>
            </a:endParaRPr>
          </a:p>
        </p:txBody>
      </p:sp>
      <p:pic>
        <p:nvPicPr>
          <p:cNvPr id="4" name="Image 0" descr="preencoded.png"/>
          <p:cNvPicPr>
            <a:picLocks noChangeAspect="1"/>
          </p:cNvPicPr>
          <p:nvPr/>
        </p:nvPicPr>
        <p:blipFill>
          <a:blip r:embed="rId3"/>
          <a:stretch>
            <a:fillRect/>
          </a:stretch>
        </p:blipFill>
        <p:spPr>
          <a:xfrm>
            <a:off x="0" y="533162"/>
            <a:ext cx="14630400" cy="2563773"/>
          </a:xfrm>
          <a:prstGeom prst="rect">
            <a:avLst/>
          </a:prstGeom>
        </p:spPr>
      </p:pic>
      <p:sp>
        <p:nvSpPr>
          <p:cNvPr id="5" name="Text 2"/>
          <p:cNvSpPr/>
          <p:nvPr/>
        </p:nvSpPr>
        <p:spPr>
          <a:xfrm>
            <a:off x="3008042" y="3339228"/>
            <a:ext cx="8420482" cy="640913"/>
          </a:xfrm>
          <a:prstGeom prst="rect">
            <a:avLst/>
          </a:prstGeom>
          <a:noFill/>
          <a:ln/>
        </p:spPr>
        <p:txBody>
          <a:bodyPr wrap="none" rtlCol="0" anchor="t"/>
          <a:lstStyle/>
          <a:p>
            <a:pPr marL="0" indent="0" algn="r">
              <a:lnSpc>
                <a:spcPts val="5047"/>
              </a:lnSpc>
              <a:buNone/>
            </a:pPr>
            <a:r>
              <a:rPr lang="en-US" sz="6000" b="1" kern="0" spc="-121" dirty="0">
                <a:solidFill>
                  <a:schemeClr val="accent1"/>
                </a:solidFill>
                <a:latin typeface="Inter" pitchFamily="34" charset="0"/>
                <a:ea typeface="Inter" pitchFamily="34" charset="-122"/>
                <a:cs typeface="B Nazanin" panose="00000400000000000000" pitchFamily="2" charset="-78"/>
              </a:rPr>
              <a:t>استراتژی شکار شاهین‌های هریس</a:t>
            </a:r>
            <a:endParaRPr lang="en-US" sz="6000" dirty="0">
              <a:solidFill>
                <a:schemeClr val="accent1"/>
              </a:solidFill>
              <a:cs typeface="B Nazanin" panose="00000400000000000000" pitchFamily="2" charset="-78"/>
            </a:endParaRPr>
          </a:p>
        </p:txBody>
      </p:sp>
      <p:sp>
        <p:nvSpPr>
          <p:cNvPr id="6" name="Shape 3"/>
          <p:cNvSpPr/>
          <p:nvPr/>
        </p:nvSpPr>
        <p:spPr>
          <a:xfrm>
            <a:off x="7294602" y="4076343"/>
            <a:ext cx="40958" cy="3589139"/>
          </a:xfrm>
          <a:prstGeom prst="roundRect">
            <a:avLst>
              <a:gd name="adj" fmla="val 225347"/>
            </a:avLst>
          </a:prstGeom>
          <a:solidFill>
            <a:srgbClr val="C0C1D7"/>
          </a:solidFill>
          <a:ln/>
        </p:spPr>
        <p:txBody>
          <a:bodyPr/>
          <a:lstStyle/>
          <a:p>
            <a:endParaRPr lang="fa-IR" sz="2800">
              <a:cs typeface="B Nazanin" panose="00000400000000000000" pitchFamily="2" charset="-78"/>
            </a:endParaRPr>
          </a:p>
        </p:txBody>
      </p:sp>
      <p:sp>
        <p:nvSpPr>
          <p:cNvPr id="7" name="Shape 4"/>
          <p:cNvSpPr/>
          <p:nvPr/>
        </p:nvSpPr>
        <p:spPr>
          <a:xfrm>
            <a:off x="6366510" y="4517350"/>
            <a:ext cx="717828" cy="40958"/>
          </a:xfrm>
          <a:prstGeom prst="roundRect">
            <a:avLst>
              <a:gd name="adj" fmla="val 225347"/>
            </a:avLst>
          </a:prstGeom>
          <a:solidFill>
            <a:srgbClr val="C0C1D7"/>
          </a:solidFill>
          <a:ln/>
        </p:spPr>
        <p:txBody>
          <a:bodyPr/>
          <a:lstStyle/>
          <a:p>
            <a:endParaRPr lang="fa-IR" sz="2800">
              <a:cs typeface="B Nazanin" panose="00000400000000000000" pitchFamily="2" charset="-78"/>
            </a:endParaRPr>
          </a:p>
        </p:txBody>
      </p:sp>
      <p:sp>
        <p:nvSpPr>
          <p:cNvPr id="8" name="Shape 5"/>
          <p:cNvSpPr/>
          <p:nvPr/>
        </p:nvSpPr>
        <p:spPr>
          <a:xfrm>
            <a:off x="7084338" y="4307086"/>
            <a:ext cx="461486" cy="461486"/>
          </a:xfrm>
          <a:prstGeom prst="roundRect">
            <a:avLst>
              <a:gd name="adj" fmla="val 20000"/>
            </a:avLst>
          </a:prstGeom>
          <a:solidFill>
            <a:srgbClr val="DADBF1"/>
          </a:solidFill>
          <a:ln w="7620">
            <a:solidFill>
              <a:srgbClr val="C0C1D7"/>
            </a:solidFill>
            <a:prstDash val="solid"/>
          </a:ln>
        </p:spPr>
        <p:txBody>
          <a:bodyPr/>
          <a:lstStyle/>
          <a:p>
            <a:endParaRPr lang="fa-IR" sz="2800">
              <a:cs typeface="B Nazanin" panose="00000400000000000000" pitchFamily="2" charset="-78"/>
            </a:endParaRPr>
          </a:p>
        </p:txBody>
      </p:sp>
      <p:sp>
        <p:nvSpPr>
          <p:cNvPr id="9" name="Text 6"/>
          <p:cNvSpPr/>
          <p:nvPr/>
        </p:nvSpPr>
        <p:spPr>
          <a:xfrm>
            <a:off x="7244358" y="4345543"/>
            <a:ext cx="141327" cy="384572"/>
          </a:xfrm>
          <a:prstGeom prst="rect">
            <a:avLst/>
          </a:prstGeom>
          <a:noFill/>
          <a:ln/>
        </p:spPr>
        <p:txBody>
          <a:bodyPr wrap="none" rtlCol="0" anchor="t"/>
          <a:lstStyle/>
          <a:p>
            <a:pPr marL="0" indent="0" algn="ctr">
              <a:lnSpc>
                <a:spcPts val="3028"/>
              </a:lnSpc>
              <a:buNone/>
            </a:pPr>
            <a:r>
              <a:rPr lang="en-US" sz="3600" b="1" kern="0" spc="-73" dirty="0">
                <a:solidFill>
                  <a:srgbClr val="272525"/>
                </a:solidFill>
                <a:latin typeface="Inter" pitchFamily="34" charset="0"/>
                <a:ea typeface="Inter" pitchFamily="34" charset="-122"/>
                <a:cs typeface="B Nazanin" panose="00000400000000000000" pitchFamily="2" charset="-78"/>
              </a:rPr>
              <a:t>1</a:t>
            </a:r>
            <a:endParaRPr lang="en-US" sz="3600" dirty="0">
              <a:cs typeface="B Nazanin" panose="00000400000000000000" pitchFamily="2" charset="-78"/>
            </a:endParaRPr>
          </a:p>
        </p:txBody>
      </p:sp>
      <p:sp>
        <p:nvSpPr>
          <p:cNvPr id="10" name="Text 7"/>
          <p:cNvSpPr/>
          <p:nvPr/>
        </p:nvSpPr>
        <p:spPr>
          <a:xfrm>
            <a:off x="3623310" y="4281368"/>
            <a:ext cx="2563773" cy="320397"/>
          </a:xfrm>
          <a:prstGeom prst="rect">
            <a:avLst/>
          </a:prstGeom>
          <a:noFill/>
          <a:ln/>
        </p:spPr>
        <p:txBody>
          <a:bodyPr wrap="none" rtlCol="0" anchor="t"/>
          <a:lstStyle/>
          <a:p>
            <a:pPr marL="0" indent="0" algn="r">
              <a:lnSpc>
                <a:spcPts val="2523"/>
              </a:lnSpc>
              <a:buNone/>
            </a:pPr>
            <a:r>
              <a:rPr lang="en-US" sz="3200" b="1" kern="0" spc="-61" dirty="0">
                <a:solidFill>
                  <a:srgbClr val="272525"/>
                </a:solidFill>
                <a:latin typeface="Inter" pitchFamily="34" charset="0"/>
                <a:ea typeface="Inter" pitchFamily="34" charset="-122"/>
                <a:cs typeface="B Nazanin" panose="00000400000000000000" pitchFamily="2" charset="-78"/>
              </a:rPr>
              <a:t>جستجوی طعمه</a:t>
            </a:r>
            <a:endParaRPr lang="en-US" sz="3200" dirty="0">
              <a:cs typeface="B Nazanin" panose="00000400000000000000" pitchFamily="2" charset="-78"/>
            </a:endParaRPr>
          </a:p>
        </p:txBody>
      </p:sp>
      <p:sp>
        <p:nvSpPr>
          <p:cNvPr id="11" name="Text 8"/>
          <p:cNvSpPr/>
          <p:nvPr/>
        </p:nvSpPr>
        <p:spPr>
          <a:xfrm>
            <a:off x="607015" y="4724757"/>
            <a:ext cx="5580068" cy="615315"/>
          </a:xfrm>
          <a:prstGeom prst="rect">
            <a:avLst/>
          </a:prstGeom>
          <a:noFill/>
          <a:ln/>
        </p:spPr>
        <p:txBody>
          <a:bodyPr wrap="square" rtlCol="0" anchor="t"/>
          <a:lstStyle/>
          <a:p>
            <a:pPr marL="0" indent="0" algn="r">
              <a:lnSpc>
                <a:spcPts val="2423"/>
              </a:lnSpc>
              <a:buNone/>
            </a:pPr>
            <a:r>
              <a:rPr lang="en-US" sz="2400" kern="0" spc="-32" dirty="0">
                <a:solidFill>
                  <a:srgbClr val="272525"/>
                </a:solidFill>
                <a:latin typeface="Inter" pitchFamily="34" charset="0"/>
                <a:ea typeface="Inter" pitchFamily="34" charset="-122"/>
                <a:cs typeface="B Nazanin" panose="00000400000000000000" pitchFamily="2" charset="-78"/>
              </a:rPr>
              <a:t>شاهین‌ها به طور مشترک طعمه را </a:t>
            </a:r>
            <a:r>
              <a:rPr lang="en-US" sz="2400" kern="0" spc="-32" dirty="0" err="1">
                <a:solidFill>
                  <a:srgbClr val="272525"/>
                </a:solidFill>
                <a:latin typeface="Inter" pitchFamily="34" charset="0"/>
                <a:ea typeface="Inter" pitchFamily="34" charset="-122"/>
                <a:cs typeface="B Nazanin" panose="00000400000000000000" pitchFamily="2" charset="-78"/>
              </a:rPr>
              <a:t>شناسایی</a:t>
            </a:r>
            <a:r>
              <a:rPr lang="en-US" sz="2400" kern="0" spc="-32" dirty="0">
                <a:solidFill>
                  <a:srgbClr val="272525"/>
                </a:solidFill>
                <a:latin typeface="Inter" pitchFamily="34" charset="0"/>
                <a:ea typeface="Inter" pitchFamily="34" charset="-122"/>
                <a:cs typeface="B Nazanin" panose="00000400000000000000" pitchFamily="2" charset="-78"/>
              </a:rPr>
              <a:t> </a:t>
            </a:r>
            <a:r>
              <a:rPr lang="en-US" sz="2400" kern="0" spc="-32" dirty="0" err="1">
                <a:solidFill>
                  <a:srgbClr val="272525"/>
                </a:solidFill>
                <a:latin typeface="Inter" pitchFamily="34" charset="0"/>
                <a:ea typeface="Inter" pitchFamily="34" charset="-122"/>
                <a:cs typeface="B Nazanin" panose="00000400000000000000" pitchFamily="2" charset="-78"/>
              </a:rPr>
              <a:t>می‌کنند</a:t>
            </a:r>
            <a:endParaRPr lang="en-US" sz="2400" dirty="0">
              <a:cs typeface="B Nazanin" panose="00000400000000000000" pitchFamily="2" charset="-78"/>
            </a:endParaRPr>
          </a:p>
        </p:txBody>
      </p:sp>
      <p:sp>
        <p:nvSpPr>
          <p:cNvPr id="12" name="Shape 9"/>
          <p:cNvSpPr/>
          <p:nvPr/>
        </p:nvSpPr>
        <p:spPr>
          <a:xfrm>
            <a:off x="7545824" y="5542717"/>
            <a:ext cx="717828" cy="40958"/>
          </a:xfrm>
          <a:prstGeom prst="roundRect">
            <a:avLst>
              <a:gd name="adj" fmla="val 225347"/>
            </a:avLst>
          </a:prstGeom>
          <a:solidFill>
            <a:srgbClr val="C0C1D7"/>
          </a:solidFill>
          <a:ln/>
        </p:spPr>
        <p:txBody>
          <a:bodyPr/>
          <a:lstStyle/>
          <a:p>
            <a:endParaRPr lang="fa-IR" sz="2800">
              <a:cs typeface="B Nazanin" panose="00000400000000000000" pitchFamily="2" charset="-78"/>
            </a:endParaRPr>
          </a:p>
        </p:txBody>
      </p:sp>
      <p:sp>
        <p:nvSpPr>
          <p:cNvPr id="13" name="Shape 10"/>
          <p:cNvSpPr/>
          <p:nvPr/>
        </p:nvSpPr>
        <p:spPr>
          <a:xfrm>
            <a:off x="7084338" y="5332452"/>
            <a:ext cx="461486" cy="461486"/>
          </a:xfrm>
          <a:prstGeom prst="roundRect">
            <a:avLst>
              <a:gd name="adj" fmla="val 20000"/>
            </a:avLst>
          </a:prstGeom>
          <a:solidFill>
            <a:srgbClr val="DADBF1"/>
          </a:solidFill>
          <a:ln w="7620">
            <a:solidFill>
              <a:srgbClr val="C0C1D7"/>
            </a:solidFill>
            <a:prstDash val="solid"/>
          </a:ln>
        </p:spPr>
        <p:txBody>
          <a:bodyPr/>
          <a:lstStyle/>
          <a:p>
            <a:endParaRPr lang="fa-IR" sz="2800">
              <a:cs typeface="B Nazanin" panose="00000400000000000000" pitchFamily="2" charset="-78"/>
            </a:endParaRPr>
          </a:p>
        </p:txBody>
      </p:sp>
      <p:sp>
        <p:nvSpPr>
          <p:cNvPr id="14" name="Text 11"/>
          <p:cNvSpPr/>
          <p:nvPr/>
        </p:nvSpPr>
        <p:spPr>
          <a:xfrm>
            <a:off x="7222808" y="5370909"/>
            <a:ext cx="184547" cy="384572"/>
          </a:xfrm>
          <a:prstGeom prst="rect">
            <a:avLst/>
          </a:prstGeom>
          <a:noFill/>
          <a:ln/>
        </p:spPr>
        <p:txBody>
          <a:bodyPr wrap="none" rtlCol="0" anchor="t"/>
          <a:lstStyle/>
          <a:p>
            <a:pPr marL="0" indent="0" algn="ctr">
              <a:lnSpc>
                <a:spcPts val="3028"/>
              </a:lnSpc>
              <a:buNone/>
            </a:pPr>
            <a:r>
              <a:rPr lang="en-US" sz="3600" b="1" kern="0" spc="-73" dirty="0">
                <a:solidFill>
                  <a:srgbClr val="272525"/>
                </a:solidFill>
                <a:latin typeface="Inter" pitchFamily="34" charset="0"/>
                <a:ea typeface="Inter" pitchFamily="34" charset="-122"/>
                <a:cs typeface="B Nazanin" panose="00000400000000000000" pitchFamily="2" charset="-78"/>
              </a:rPr>
              <a:t>2</a:t>
            </a:r>
            <a:endParaRPr lang="en-US" sz="3600" dirty="0">
              <a:cs typeface="B Nazanin" panose="00000400000000000000" pitchFamily="2" charset="-78"/>
            </a:endParaRPr>
          </a:p>
        </p:txBody>
      </p:sp>
      <p:sp>
        <p:nvSpPr>
          <p:cNvPr id="15" name="Text 12"/>
          <p:cNvSpPr/>
          <p:nvPr/>
        </p:nvSpPr>
        <p:spPr>
          <a:xfrm>
            <a:off x="8443079" y="5306735"/>
            <a:ext cx="2563773" cy="320397"/>
          </a:xfrm>
          <a:prstGeom prst="rect">
            <a:avLst/>
          </a:prstGeom>
          <a:noFill/>
          <a:ln/>
        </p:spPr>
        <p:txBody>
          <a:bodyPr wrap="none" rtlCol="0" anchor="t"/>
          <a:lstStyle/>
          <a:p>
            <a:pPr marL="0" indent="0" algn="l">
              <a:lnSpc>
                <a:spcPts val="2523"/>
              </a:lnSpc>
              <a:buNone/>
            </a:pPr>
            <a:r>
              <a:rPr lang="en-US" sz="3200" b="1" kern="0" spc="-61" dirty="0">
                <a:solidFill>
                  <a:srgbClr val="272525"/>
                </a:solidFill>
                <a:latin typeface="Inter" pitchFamily="34" charset="0"/>
                <a:ea typeface="Inter" pitchFamily="34" charset="-122"/>
                <a:cs typeface="B Nazanin" panose="00000400000000000000" pitchFamily="2" charset="-78"/>
              </a:rPr>
              <a:t>حمله غافلگیرانه</a:t>
            </a:r>
            <a:endParaRPr lang="en-US" sz="3200" dirty="0">
              <a:cs typeface="B Nazanin" panose="00000400000000000000" pitchFamily="2" charset="-78"/>
            </a:endParaRPr>
          </a:p>
        </p:txBody>
      </p:sp>
      <p:sp>
        <p:nvSpPr>
          <p:cNvPr id="16" name="Text 13"/>
          <p:cNvSpPr/>
          <p:nvPr/>
        </p:nvSpPr>
        <p:spPr>
          <a:xfrm>
            <a:off x="8443079" y="5750123"/>
            <a:ext cx="5935861" cy="1347363"/>
          </a:xfrm>
          <a:prstGeom prst="rect">
            <a:avLst/>
          </a:prstGeom>
          <a:noFill/>
          <a:ln/>
        </p:spPr>
        <p:txBody>
          <a:bodyPr wrap="square" rtlCol="0" anchor="t"/>
          <a:lstStyle/>
          <a:p>
            <a:pPr marL="0" indent="0" algn="justLow" rtl="1">
              <a:lnSpc>
                <a:spcPts val="2423"/>
              </a:lnSpc>
              <a:buNone/>
            </a:pPr>
            <a:r>
              <a:rPr lang="en-US" sz="2400" kern="0" spc="-32" dirty="0">
                <a:solidFill>
                  <a:srgbClr val="272525"/>
                </a:solidFill>
                <a:latin typeface="Inter" pitchFamily="34" charset="0"/>
                <a:ea typeface="Inter" pitchFamily="34" charset="-122"/>
                <a:cs typeface="B Nazanin" panose="00000400000000000000" pitchFamily="2" charset="-78"/>
              </a:rPr>
              <a:t>چندین شاهین به طور همزمان به طعمه </a:t>
            </a:r>
            <a:r>
              <a:rPr lang="en-US" sz="2400" kern="0" spc="-32" dirty="0" err="1">
                <a:solidFill>
                  <a:srgbClr val="272525"/>
                </a:solidFill>
                <a:latin typeface="Inter" pitchFamily="34" charset="0"/>
                <a:ea typeface="Inter" pitchFamily="34" charset="-122"/>
                <a:cs typeface="B Nazanin" panose="00000400000000000000" pitchFamily="2" charset="-78"/>
              </a:rPr>
              <a:t>حمله</a:t>
            </a:r>
            <a:r>
              <a:rPr lang="en-US" sz="2400" kern="0" spc="-32" dirty="0">
                <a:solidFill>
                  <a:srgbClr val="272525"/>
                </a:solidFill>
                <a:latin typeface="Inter" pitchFamily="34" charset="0"/>
                <a:ea typeface="Inter" pitchFamily="34" charset="-122"/>
                <a:cs typeface="B Nazanin" panose="00000400000000000000" pitchFamily="2" charset="-78"/>
              </a:rPr>
              <a:t> </a:t>
            </a:r>
            <a:r>
              <a:rPr lang="en-US" sz="2400" kern="0" spc="-32" dirty="0" err="1">
                <a:solidFill>
                  <a:srgbClr val="272525"/>
                </a:solidFill>
                <a:latin typeface="Inter" pitchFamily="34" charset="0"/>
                <a:ea typeface="Inter" pitchFamily="34" charset="-122"/>
                <a:cs typeface="B Nazanin" panose="00000400000000000000" pitchFamily="2" charset="-78"/>
              </a:rPr>
              <a:t>می‌کنند</a:t>
            </a:r>
            <a:endParaRPr lang="en-US" sz="2400" kern="0" spc="-32" dirty="0">
              <a:solidFill>
                <a:srgbClr val="272525"/>
              </a:solidFill>
              <a:latin typeface="Inter" pitchFamily="34" charset="0"/>
              <a:ea typeface="Inter" pitchFamily="34" charset="-122"/>
              <a:cs typeface="B Nazanin" panose="00000400000000000000" pitchFamily="2" charset="-78"/>
            </a:endParaRPr>
          </a:p>
          <a:p>
            <a:pPr marL="0" indent="0" algn="r" rtl="1">
              <a:lnSpc>
                <a:spcPts val="2423"/>
              </a:lnSpc>
              <a:buNone/>
            </a:pPr>
            <a:r>
              <a:rPr lang="fa-IR" sz="2400" kern="0" spc="-32" dirty="0">
                <a:solidFill>
                  <a:srgbClr val="272525"/>
                </a:solidFill>
                <a:latin typeface="Inter" pitchFamily="34" charset="0"/>
                <a:ea typeface="Inter" pitchFamily="34" charset="-122"/>
                <a:cs typeface="B Nazanin" panose="00000400000000000000" pitchFamily="2" charset="-78"/>
              </a:rPr>
              <a:t> استفاده از تاکتیک «پرش </a:t>
            </a:r>
            <a:r>
              <a:rPr lang="fa-IR" sz="2400" kern="0" spc="-32" dirty="0" err="1">
                <a:solidFill>
                  <a:srgbClr val="272525"/>
                </a:solidFill>
                <a:latin typeface="Inter" pitchFamily="34" charset="0"/>
                <a:ea typeface="Inter" pitchFamily="34" charset="-122"/>
                <a:cs typeface="B Nazanin" panose="00000400000000000000" pitchFamily="2" charset="-78"/>
              </a:rPr>
              <a:t>غافلگیرانه</a:t>
            </a:r>
            <a:r>
              <a:rPr lang="fa-IR" sz="2400" kern="0" spc="-32" dirty="0">
                <a:solidFill>
                  <a:srgbClr val="272525"/>
                </a:solidFill>
                <a:latin typeface="Inter" pitchFamily="34" charset="0"/>
                <a:ea typeface="Inter" pitchFamily="34" charset="-122"/>
                <a:cs typeface="B Nazanin" panose="00000400000000000000" pitchFamily="2" charset="-78"/>
              </a:rPr>
              <a:t>»  </a:t>
            </a:r>
            <a:r>
              <a:rPr lang="en-US" sz="2400" kern="0" spc="-32" dirty="0">
                <a:solidFill>
                  <a:srgbClr val="272525"/>
                </a:solidFill>
                <a:latin typeface="Inter" pitchFamily="34" charset="0"/>
                <a:ea typeface="Inter" pitchFamily="34" charset="-122"/>
                <a:cs typeface="B Nazanin" panose="00000400000000000000" pitchFamily="2" charset="-78"/>
              </a:rPr>
              <a:t> (surprise pounce) </a:t>
            </a:r>
            <a:r>
              <a:rPr lang="fa-IR" sz="2400" kern="0" spc="-32" dirty="0">
                <a:solidFill>
                  <a:srgbClr val="272525"/>
                </a:solidFill>
                <a:latin typeface="Inter" pitchFamily="34" charset="0"/>
                <a:ea typeface="Inter" pitchFamily="34" charset="-122"/>
                <a:cs typeface="B Nazanin" panose="00000400000000000000" pitchFamily="2" charset="-78"/>
              </a:rPr>
              <a:t>یا استراتژی «هفت کشته» </a:t>
            </a:r>
            <a:r>
              <a:rPr lang="en-US" sz="2400" kern="0" spc="-32" dirty="0">
                <a:solidFill>
                  <a:srgbClr val="272525"/>
                </a:solidFill>
                <a:latin typeface="Inter" pitchFamily="34" charset="0"/>
                <a:ea typeface="Inter" pitchFamily="34" charset="-122"/>
                <a:cs typeface="B Nazanin" panose="00000400000000000000" pitchFamily="2" charset="-78"/>
              </a:rPr>
              <a:t>(seven kills)</a:t>
            </a:r>
          </a:p>
        </p:txBody>
      </p:sp>
      <p:sp>
        <p:nvSpPr>
          <p:cNvPr id="17" name="Shape 14"/>
          <p:cNvSpPr/>
          <p:nvPr/>
        </p:nvSpPr>
        <p:spPr>
          <a:xfrm>
            <a:off x="6366510" y="6465570"/>
            <a:ext cx="717828" cy="40958"/>
          </a:xfrm>
          <a:prstGeom prst="roundRect">
            <a:avLst>
              <a:gd name="adj" fmla="val 225347"/>
            </a:avLst>
          </a:prstGeom>
          <a:solidFill>
            <a:srgbClr val="C0C1D7"/>
          </a:solidFill>
          <a:ln/>
        </p:spPr>
        <p:txBody>
          <a:bodyPr/>
          <a:lstStyle/>
          <a:p>
            <a:endParaRPr lang="fa-IR" sz="2800">
              <a:cs typeface="B Nazanin" panose="00000400000000000000" pitchFamily="2" charset="-78"/>
            </a:endParaRPr>
          </a:p>
        </p:txBody>
      </p:sp>
      <p:sp>
        <p:nvSpPr>
          <p:cNvPr id="18" name="Shape 15"/>
          <p:cNvSpPr/>
          <p:nvPr/>
        </p:nvSpPr>
        <p:spPr>
          <a:xfrm>
            <a:off x="7084338" y="6255306"/>
            <a:ext cx="461486" cy="461486"/>
          </a:xfrm>
          <a:prstGeom prst="roundRect">
            <a:avLst>
              <a:gd name="adj" fmla="val 20000"/>
            </a:avLst>
          </a:prstGeom>
          <a:solidFill>
            <a:srgbClr val="DADBF1"/>
          </a:solidFill>
          <a:ln w="7620">
            <a:solidFill>
              <a:srgbClr val="C0C1D7"/>
            </a:solidFill>
            <a:prstDash val="solid"/>
          </a:ln>
        </p:spPr>
        <p:txBody>
          <a:bodyPr/>
          <a:lstStyle/>
          <a:p>
            <a:endParaRPr lang="fa-IR" sz="2800">
              <a:cs typeface="B Nazanin" panose="00000400000000000000" pitchFamily="2" charset="-78"/>
            </a:endParaRPr>
          </a:p>
        </p:txBody>
      </p:sp>
      <p:sp>
        <p:nvSpPr>
          <p:cNvPr id="19" name="Text 16"/>
          <p:cNvSpPr/>
          <p:nvPr/>
        </p:nvSpPr>
        <p:spPr>
          <a:xfrm>
            <a:off x="7228166" y="6330221"/>
            <a:ext cx="193596" cy="384572"/>
          </a:xfrm>
          <a:prstGeom prst="rect">
            <a:avLst/>
          </a:prstGeom>
          <a:noFill/>
          <a:ln/>
        </p:spPr>
        <p:txBody>
          <a:bodyPr wrap="none" rtlCol="0" anchor="t"/>
          <a:lstStyle/>
          <a:p>
            <a:pPr marL="0" indent="0" algn="ctr">
              <a:lnSpc>
                <a:spcPts val="3028"/>
              </a:lnSpc>
              <a:buNone/>
            </a:pPr>
            <a:r>
              <a:rPr lang="en-US" sz="3600" b="1" kern="0" spc="-73" dirty="0">
                <a:solidFill>
                  <a:srgbClr val="272525"/>
                </a:solidFill>
                <a:latin typeface="Inter" pitchFamily="34" charset="0"/>
                <a:ea typeface="Inter" pitchFamily="34" charset="-122"/>
                <a:cs typeface="B Nazanin" panose="00000400000000000000" pitchFamily="2" charset="-78"/>
              </a:rPr>
              <a:t>3</a:t>
            </a:r>
            <a:endParaRPr lang="en-US" sz="3600" dirty="0">
              <a:cs typeface="B Nazanin" panose="00000400000000000000" pitchFamily="2" charset="-78"/>
            </a:endParaRPr>
          </a:p>
        </p:txBody>
      </p:sp>
      <p:sp>
        <p:nvSpPr>
          <p:cNvPr id="20" name="Text 17"/>
          <p:cNvSpPr/>
          <p:nvPr/>
        </p:nvSpPr>
        <p:spPr>
          <a:xfrm>
            <a:off x="3623310" y="6229588"/>
            <a:ext cx="2563773" cy="320397"/>
          </a:xfrm>
          <a:prstGeom prst="rect">
            <a:avLst/>
          </a:prstGeom>
          <a:noFill/>
          <a:ln/>
        </p:spPr>
        <p:txBody>
          <a:bodyPr wrap="none" rtlCol="0" anchor="t"/>
          <a:lstStyle/>
          <a:p>
            <a:pPr marL="0" indent="0" algn="r">
              <a:lnSpc>
                <a:spcPts val="2523"/>
              </a:lnSpc>
              <a:buNone/>
            </a:pPr>
            <a:r>
              <a:rPr lang="en-US" sz="3200" b="1" kern="0" spc="-61" dirty="0">
                <a:solidFill>
                  <a:srgbClr val="272525"/>
                </a:solidFill>
                <a:latin typeface="Inter" pitchFamily="34" charset="0"/>
                <a:ea typeface="Inter" pitchFamily="34" charset="-122"/>
                <a:cs typeface="B Nazanin" panose="00000400000000000000" pitchFamily="2" charset="-78"/>
              </a:rPr>
              <a:t>تعقیب و گریز</a:t>
            </a:r>
            <a:endParaRPr lang="en-US" sz="3200" dirty="0">
              <a:cs typeface="B Nazanin" panose="00000400000000000000" pitchFamily="2" charset="-78"/>
            </a:endParaRPr>
          </a:p>
        </p:txBody>
      </p:sp>
      <p:sp>
        <p:nvSpPr>
          <p:cNvPr id="21" name="Text 18"/>
          <p:cNvSpPr/>
          <p:nvPr/>
        </p:nvSpPr>
        <p:spPr>
          <a:xfrm>
            <a:off x="892629" y="6672977"/>
            <a:ext cx="5294454" cy="615315"/>
          </a:xfrm>
          <a:prstGeom prst="rect">
            <a:avLst/>
          </a:prstGeom>
          <a:noFill/>
          <a:ln/>
        </p:spPr>
        <p:txBody>
          <a:bodyPr wrap="square" rtlCol="0" anchor="t"/>
          <a:lstStyle/>
          <a:p>
            <a:pPr marL="0" indent="0" algn="r">
              <a:lnSpc>
                <a:spcPts val="2423"/>
              </a:lnSpc>
              <a:buNone/>
            </a:pPr>
            <a:r>
              <a:rPr lang="en-US" sz="2400" kern="0" spc="-32" dirty="0">
                <a:solidFill>
                  <a:srgbClr val="272525"/>
                </a:solidFill>
                <a:latin typeface="Inter" pitchFamily="34" charset="0"/>
                <a:ea typeface="Inter" pitchFamily="34" charset="-122"/>
                <a:cs typeface="B Nazanin" panose="00000400000000000000" pitchFamily="2" charset="-78"/>
              </a:rPr>
              <a:t>شاهین‌ها طعمه را تا خستگی کامل </a:t>
            </a:r>
            <a:r>
              <a:rPr lang="en-US" sz="2400" kern="0" spc="-32" dirty="0" err="1">
                <a:solidFill>
                  <a:srgbClr val="272525"/>
                </a:solidFill>
                <a:latin typeface="Inter" pitchFamily="34" charset="0"/>
                <a:ea typeface="Inter" pitchFamily="34" charset="-122"/>
                <a:cs typeface="B Nazanin" panose="00000400000000000000" pitchFamily="2" charset="-78"/>
              </a:rPr>
              <a:t>تعقیب</a:t>
            </a:r>
            <a:r>
              <a:rPr lang="en-US" sz="2400" kern="0" spc="-32" dirty="0">
                <a:solidFill>
                  <a:srgbClr val="272525"/>
                </a:solidFill>
                <a:latin typeface="Inter" pitchFamily="34" charset="0"/>
                <a:ea typeface="Inter" pitchFamily="34" charset="-122"/>
                <a:cs typeface="B Nazanin" panose="00000400000000000000" pitchFamily="2" charset="-78"/>
              </a:rPr>
              <a:t> </a:t>
            </a:r>
            <a:r>
              <a:rPr lang="en-US" sz="2400" kern="0" spc="-32" dirty="0" err="1">
                <a:solidFill>
                  <a:srgbClr val="272525"/>
                </a:solidFill>
                <a:latin typeface="Inter" pitchFamily="34" charset="0"/>
                <a:ea typeface="Inter" pitchFamily="34" charset="-122"/>
                <a:cs typeface="B Nazanin" panose="00000400000000000000" pitchFamily="2" charset="-78"/>
              </a:rPr>
              <a:t>می‌کنند</a:t>
            </a:r>
            <a:endParaRPr lang="en-US" sz="2400" dirty="0">
              <a:cs typeface="B Nazanin" panose="00000400000000000000" pitchFamily="2" charset="-78"/>
            </a:endParaRPr>
          </a:p>
        </p:txBody>
      </p:sp>
      <p:sp>
        <p:nvSpPr>
          <p:cNvPr id="23" name="Rectangle: Rounded Corners 22">
            <a:extLst>
              <a:ext uri="{FF2B5EF4-FFF2-40B4-BE49-F238E27FC236}">
                <a16:creationId xmlns:a16="http://schemas.microsoft.com/office/drawing/2014/main" id="{A558170D-86DB-5E32-0D40-CE0CDBE47610}"/>
              </a:ext>
            </a:extLst>
          </p:cNvPr>
          <p:cNvSpPr/>
          <p:nvPr/>
        </p:nvSpPr>
        <p:spPr>
          <a:xfrm>
            <a:off x="2426689" y="109077"/>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sp>
        <p:nvSpPr>
          <p:cNvPr id="22" name="Rectangle: Rounded Corners 21">
            <a:extLst>
              <a:ext uri="{FF2B5EF4-FFF2-40B4-BE49-F238E27FC236}">
                <a16:creationId xmlns:a16="http://schemas.microsoft.com/office/drawing/2014/main" id="{C50B421C-246F-15A0-4CA8-7D155A15BC64}"/>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4/23</a:t>
            </a:r>
            <a:endParaRPr lang="fa-IR" dirty="0"/>
          </a:p>
        </p:txBody>
      </p:sp>
    </p:spTree>
    <p:extLst>
      <p:ext uri="{BB962C8B-B14F-4D97-AF65-F5344CB8AC3E}">
        <p14:creationId xmlns:p14="http://schemas.microsoft.com/office/powerpoint/2010/main" val="52961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1846"/>
            <a:ext cx="14630400" cy="8229600"/>
          </a:xfrm>
          <a:prstGeom prst="rect">
            <a:avLst/>
          </a:prstGeom>
          <a:solidFill>
            <a:srgbClr val="FBFCFE"/>
          </a:solidFill>
          <a:ln/>
        </p:spPr>
        <p:txBody>
          <a:bodyPr/>
          <a:lstStyle/>
          <a:p>
            <a:endParaRPr lang="fa-IR" dirty="0">
              <a:cs typeface="B Nazanin" panose="00000400000000000000" pitchFamily="2" charset="-78"/>
            </a:endParaRPr>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4654707" y="650288"/>
            <a:ext cx="5554980" cy="999768"/>
          </a:xfrm>
          <a:prstGeom prst="rect">
            <a:avLst/>
          </a:prstGeom>
          <a:noFill/>
          <a:ln/>
        </p:spPr>
        <p:txBody>
          <a:bodyPr wrap="none" rtlCol="0" anchor="t"/>
          <a:lstStyle/>
          <a:p>
            <a:pPr marL="0" indent="0" algn="r" rtl="1">
              <a:lnSpc>
                <a:spcPts val="5468"/>
              </a:lnSpc>
              <a:buNone/>
            </a:pPr>
            <a:r>
              <a:rPr lang="fa-IR" sz="6000" dirty="0" err="1">
                <a:solidFill>
                  <a:srgbClr val="476FD6"/>
                </a:solidFill>
                <a:latin typeface="Roboto Slab" pitchFamily="34" charset="0"/>
                <a:ea typeface="Roboto Slab" pitchFamily="34" charset="-122"/>
                <a:cs typeface="B Nazanin" panose="00000400000000000000" pitchFamily="2" charset="-78"/>
              </a:rPr>
              <a:t>الگوریتم</a:t>
            </a:r>
            <a:r>
              <a:rPr lang="fa-IR" sz="6000" dirty="0">
                <a:solidFill>
                  <a:srgbClr val="476FD6"/>
                </a:solidFill>
                <a:latin typeface="Roboto Slab" pitchFamily="34" charset="0"/>
                <a:ea typeface="Roboto Slab" pitchFamily="34" charset="-122"/>
                <a:cs typeface="B Nazanin" panose="00000400000000000000" pitchFamily="2" charset="-78"/>
              </a:rPr>
              <a:t> شاهین هریس</a:t>
            </a:r>
            <a:endParaRPr lang="en-US" sz="6000" dirty="0">
              <a:cs typeface="B Nazanin" panose="00000400000000000000" pitchFamily="2" charset="-78"/>
            </a:endParaRPr>
          </a:p>
        </p:txBody>
      </p:sp>
      <p:sp>
        <p:nvSpPr>
          <p:cNvPr id="9" name="Text 5"/>
          <p:cNvSpPr/>
          <p:nvPr/>
        </p:nvSpPr>
        <p:spPr>
          <a:xfrm>
            <a:off x="9929499" y="1722358"/>
            <a:ext cx="137398" cy="416481"/>
          </a:xfrm>
          <a:prstGeom prst="rect">
            <a:avLst/>
          </a:prstGeom>
          <a:noFill/>
          <a:ln/>
        </p:spPr>
        <p:txBody>
          <a:bodyPr wrap="none" rtlCol="0" anchor="t"/>
          <a:lstStyle/>
          <a:p>
            <a:pPr marL="0" indent="0" algn="ctr">
              <a:lnSpc>
                <a:spcPts val="3281"/>
              </a:lnSpc>
              <a:buNone/>
            </a:pPr>
            <a:endParaRPr lang="en-US" sz="2624" dirty="0">
              <a:cs typeface="B Nazanin" panose="00000400000000000000" pitchFamily="2" charset="-78"/>
            </a:endParaRPr>
          </a:p>
        </p:txBody>
      </p:sp>
      <p:sp>
        <p:nvSpPr>
          <p:cNvPr id="10" name="Text 6"/>
          <p:cNvSpPr/>
          <p:nvPr/>
        </p:nvSpPr>
        <p:spPr>
          <a:xfrm>
            <a:off x="8176083" y="1702741"/>
            <a:ext cx="2777490" cy="347186"/>
          </a:xfrm>
          <a:prstGeom prst="rect">
            <a:avLst/>
          </a:prstGeom>
          <a:noFill/>
          <a:ln/>
        </p:spPr>
        <p:txBody>
          <a:bodyPr wrap="none" rtlCol="0" anchor="t"/>
          <a:lstStyle/>
          <a:p>
            <a:pPr marL="0" indent="0" algn="l">
              <a:lnSpc>
                <a:spcPts val="2734"/>
              </a:lnSpc>
              <a:buNone/>
            </a:pPr>
            <a:endParaRPr lang="en-US" sz="2187" dirty="0">
              <a:cs typeface="B Nazanin" panose="00000400000000000000" pitchFamily="2" charset="-78"/>
            </a:endParaRPr>
          </a:p>
        </p:txBody>
      </p:sp>
      <p:sp>
        <p:nvSpPr>
          <p:cNvPr id="11" name="Text 7"/>
          <p:cNvSpPr/>
          <p:nvPr/>
        </p:nvSpPr>
        <p:spPr>
          <a:xfrm>
            <a:off x="2388513" y="2388870"/>
            <a:ext cx="7751088" cy="999768"/>
          </a:xfrm>
          <a:prstGeom prst="rect">
            <a:avLst/>
          </a:prstGeom>
          <a:noFill/>
          <a:ln/>
        </p:spPr>
        <p:txBody>
          <a:bodyPr wrap="square" rtlCol="0" anchor="t"/>
          <a:lstStyle/>
          <a:p>
            <a:pPr marL="0" indent="0" algn="l">
              <a:lnSpc>
                <a:spcPts val="2624"/>
              </a:lnSpc>
              <a:buNone/>
            </a:pPr>
            <a:endParaRPr lang="en-US" sz="1750" dirty="0">
              <a:cs typeface="B Nazanin" panose="00000400000000000000" pitchFamily="2" charset="-78"/>
            </a:endParaRPr>
          </a:p>
        </p:txBody>
      </p:sp>
      <p:sp>
        <p:nvSpPr>
          <p:cNvPr id="14" name="Text 10"/>
          <p:cNvSpPr/>
          <p:nvPr/>
        </p:nvSpPr>
        <p:spPr>
          <a:xfrm>
            <a:off x="1074360" y="2614731"/>
            <a:ext cx="184071" cy="1926313"/>
          </a:xfrm>
          <a:prstGeom prst="rect">
            <a:avLst/>
          </a:prstGeom>
          <a:noFill/>
          <a:ln/>
        </p:spPr>
        <p:txBody>
          <a:bodyPr wrap="none" rtlCol="0" anchor="t"/>
          <a:lstStyle/>
          <a:p>
            <a:pPr marL="0" indent="0" algn="ctr">
              <a:lnSpc>
                <a:spcPts val="3281"/>
              </a:lnSpc>
              <a:buNone/>
            </a:pPr>
            <a:endParaRPr lang="en-US" sz="2624" dirty="0">
              <a:cs typeface="B Nazanin" panose="00000400000000000000" pitchFamily="2" charset="-78"/>
            </a:endParaRPr>
          </a:p>
        </p:txBody>
      </p:sp>
      <p:sp>
        <p:nvSpPr>
          <p:cNvPr id="15" name="Text 11"/>
          <p:cNvSpPr/>
          <p:nvPr/>
        </p:nvSpPr>
        <p:spPr>
          <a:xfrm>
            <a:off x="2388513" y="4055150"/>
            <a:ext cx="2777490" cy="347186"/>
          </a:xfrm>
          <a:prstGeom prst="rect">
            <a:avLst/>
          </a:prstGeom>
          <a:noFill/>
          <a:ln/>
        </p:spPr>
        <p:txBody>
          <a:bodyPr wrap="none" rtlCol="0" anchor="t"/>
          <a:lstStyle/>
          <a:p>
            <a:pPr marL="0" indent="0" algn="l">
              <a:lnSpc>
                <a:spcPts val="2734"/>
              </a:lnSpc>
              <a:buNone/>
            </a:pPr>
            <a:endParaRPr lang="en-US" sz="2187" dirty="0">
              <a:cs typeface="B Nazanin" panose="00000400000000000000" pitchFamily="2" charset="-78"/>
            </a:endParaRPr>
          </a:p>
        </p:txBody>
      </p:sp>
      <p:sp>
        <p:nvSpPr>
          <p:cNvPr id="16" name="Text 12"/>
          <p:cNvSpPr/>
          <p:nvPr/>
        </p:nvSpPr>
        <p:spPr>
          <a:xfrm>
            <a:off x="2388513" y="4535567"/>
            <a:ext cx="7751088" cy="999768"/>
          </a:xfrm>
          <a:prstGeom prst="rect">
            <a:avLst/>
          </a:prstGeom>
          <a:noFill/>
          <a:ln/>
        </p:spPr>
        <p:txBody>
          <a:bodyPr wrap="square" rtlCol="0" anchor="t"/>
          <a:lstStyle/>
          <a:p>
            <a:pPr marL="0" indent="0" algn="l">
              <a:lnSpc>
                <a:spcPts val="2624"/>
              </a:lnSpc>
              <a:buNone/>
            </a:pPr>
            <a:endParaRPr lang="en-US" sz="1750" dirty="0">
              <a:cs typeface="B Nazanin" panose="00000400000000000000" pitchFamily="2" charset="-78"/>
            </a:endParaRPr>
          </a:p>
        </p:txBody>
      </p:sp>
      <p:sp>
        <p:nvSpPr>
          <p:cNvPr id="19" name="Text 15"/>
          <p:cNvSpPr/>
          <p:nvPr/>
        </p:nvSpPr>
        <p:spPr>
          <a:xfrm>
            <a:off x="1076385" y="6271260"/>
            <a:ext cx="180023" cy="416481"/>
          </a:xfrm>
          <a:prstGeom prst="rect">
            <a:avLst/>
          </a:prstGeom>
          <a:noFill/>
          <a:ln/>
        </p:spPr>
        <p:txBody>
          <a:bodyPr wrap="none" rtlCol="0" anchor="t"/>
          <a:lstStyle/>
          <a:p>
            <a:pPr marL="0" indent="0" algn="ctr">
              <a:lnSpc>
                <a:spcPts val="3281"/>
              </a:lnSpc>
              <a:buNone/>
            </a:pPr>
            <a:endParaRPr lang="en-US" sz="2624" dirty="0">
              <a:cs typeface="B Nazanin" panose="00000400000000000000" pitchFamily="2" charset="-78"/>
            </a:endParaRPr>
          </a:p>
        </p:txBody>
      </p:sp>
      <p:sp>
        <p:nvSpPr>
          <p:cNvPr id="24" name="Rectangle: Rounded Corners 23">
            <a:extLst>
              <a:ext uri="{FF2B5EF4-FFF2-40B4-BE49-F238E27FC236}">
                <a16:creationId xmlns:a16="http://schemas.microsoft.com/office/drawing/2014/main" id="{683A51FB-3C68-EE27-C1FA-5C1F570A35ED}"/>
              </a:ext>
            </a:extLst>
          </p:cNvPr>
          <p:cNvSpPr/>
          <p:nvPr/>
        </p:nvSpPr>
        <p:spPr>
          <a:xfrm>
            <a:off x="1144310" y="103193"/>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p>
        </p:txBody>
      </p:sp>
      <p:sp>
        <p:nvSpPr>
          <p:cNvPr id="26" name="AutoShape 2" descr="مراحل مختلف الگوریتم HHO">
            <a:extLst>
              <a:ext uri="{FF2B5EF4-FFF2-40B4-BE49-F238E27FC236}">
                <a16:creationId xmlns:a16="http://schemas.microsoft.com/office/drawing/2014/main" id="{33F90BBB-DF9D-031D-47AA-F11E17E7CA8B}"/>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a-IR"/>
          </a:p>
        </p:txBody>
      </p:sp>
      <p:sp>
        <p:nvSpPr>
          <p:cNvPr id="27" name="AutoShape 4" descr="مراحل مختلف الگوریتم HHO">
            <a:extLst>
              <a:ext uri="{FF2B5EF4-FFF2-40B4-BE49-F238E27FC236}">
                <a16:creationId xmlns:a16="http://schemas.microsoft.com/office/drawing/2014/main" id="{35480570-C12E-F7DD-E580-37B7387F4CF6}"/>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a-IR"/>
          </a:p>
        </p:txBody>
      </p:sp>
      <p:pic>
        <p:nvPicPr>
          <p:cNvPr id="28" name="Picture 27">
            <a:extLst>
              <a:ext uri="{FF2B5EF4-FFF2-40B4-BE49-F238E27FC236}">
                <a16:creationId xmlns:a16="http://schemas.microsoft.com/office/drawing/2014/main" id="{A6A7EB2E-6641-6713-A2E7-A10CD9175517}"/>
              </a:ext>
            </a:extLst>
          </p:cNvPr>
          <p:cNvPicPr>
            <a:picLocks noChangeAspect="1"/>
          </p:cNvPicPr>
          <p:nvPr/>
        </p:nvPicPr>
        <p:blipFill>
          <a:blip r:embed="rId5"/>
          <a:stretch>
            <a:fillRect/>
          </a:stretch>
        </p:blipFill>
        <p:spPr>
          <a:xfrm>
            <a:off x="1988658" y="1472057"/>
            <a:ext cx="6700654" cy="6737812"/>
          </a:xfrm>
          <a:prstGeom prst="rect">
            <a:avLst/>
          </a:prstGeom>
        </p:spPr>
      </p:pic>
      <p:sp>
        <p:nvSpPr>
          <p:cNvPr id="6" name="Rectangle: Rounded Corners 5">
            <a:extLst>
              <a:ext uri="{FF2B5EF4-FFF2-40B4-BE49-F238E27FC236}">
                <a16:creationId xmlns:a16="http://schemas.microsoft.com/office/drawing/2014/main" id="{4AB3B7CA-C28B-23BD-0226-BCB4763AA866}"/>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5/23</a:t>
            </a:r>
            <a:endParaRPr lang="fa-I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4100"/>
            <a:ext cx="14630400" cy="8229600"/>
          </a:xfrm>
          <a:prstGeom prst="rect">
            <a:avLst/>
          </a:prstGeom>
          <a:solidFill>
            <a:srgbClr val="FBFCFE"/>
          </a:solidFill>
          <a:ln/>
        </p:spPr>
        <p:txBody>
          <a:bodyPr/>
          <a:lstStyle/>
          <a:p>
            <a:endParaRPr lang="fa-IR"/>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5791201" y="658654"/>
            <a:ext cx="4609122" cy="694373"/>
          </a:xfrm>
          <a:prstGeom prst="rect">
            <a:avLst/>
          </a:prstGeom>
          <a:noFill/>
          <a:ln/>
        </p:spPr>
        <p:txBody>
          <a:bodyPr wrap="none" rtlCol="0" anchor="t"/>
          <a:lstStyle/>
          <a:p>
            <a:pPr marL="0" indent="0" algn="r" rtl="1">
              <a:lnSpc>
                <a:spcPts val="5468"/>
              </a:lnSpc>
              <a:buNone/>
            </a:pPr>
            <a:r>
              <a:rPr lang="en-US" sz="6000" dirty="0" err="1">
                <a:solidFill>
                  <a:srgbClr val="476FD6"/>
                </a:solidFill>
                <a:latin typeface="Roboto Slab" pitchFamily="34" charset="0"/>
                <a:ea typeface="Roboto Slab" pitchFamily="34" charset="-122"/>
                <a:cs typeface="B Nazanin" panose="00000400000000000000" pitchFamily="2" charset="-78"/>
              </a:rPr>
              <a:t>مراحل</a:t>
            </a:r>
            <a:r>
              <a:rPr lang="en-US" sz="6000" dirty="0">
                <a:solidFill>
                  <a:srgbClr val="476FD6"/>
                </a:solidFill>
                <a:latin typeface="Roboto Slab" pitchFamily="34" charset="0"/>
                <a:ea typeface="Roboto Slab" pitchFamily="34" charset="-122"/>
                <a:cs typeface="B Nazanin" panose="00000400000000000000" pitchFamily="2" charset="-78"/>
              </a:rPr>
              <a:t> </a:t>
            </a:r>
            <a:r>
              <a:rPr lang="en-US" sz="6000" dirty="0" err="1">
                <a:solidFill>
                  <a:srgbClr val="476FD6"/>
                </a:solidFill>
                <a:latin typeface="Roboto Slab" pitchFamily="34" charset="0"/>
                <a:ea typeface="Roboto Slab" pitchFamily="34" charset="-122"/>
                <a:cs typeface="B Nazanin" panose="00000400000000000000" pitchFamily="2" charset="-78"/>
              </a:rPr>
              <a:t>الگوریتم</a:t>
            </a:r>
            <a:r>
              <a:rPr lang="en-US" sz="6000" dirty="0">
                <a:solidFill>
                  <a:srgbClr val="476FD6"/>
                </a:solidFill>
                <a:latin typeface="Roboto Slab" pitchFamily="34" charset="0"/>
                <a:ea typeface="Roboto Slab" pitchFamily="34" charset="-122"/>
                <a:cs typeface="B Nazanin" panose="00000400000000000000" pitchFamily="2" charset="-78"/>
              </a:rPr>
              <a:t> </a:t>
            </a:r>
            <a:r>
              <a:rPr lang="en-US" sz="4374" dirty="0">
                <a:solidFill>
                  <a:srgbClr val="476FD6"/>
                </a:solidFill>
                <a:latin typeface="Roboto Slab" pitchFamily="34" charset="0"/>
                <a:ea typeface="Roboto Slab" pitchFamily="34" charset="-122"/>
                <a:cs typeface="Roboto Slab" pitchFamily="34" charset="-120"/>
              </a:rPr>
              <a:t>(HHO)</a:t>
            </a:r>
            <a:endParaRPr lang="en-US" sz="4374" dirty="0"/>
          </a:p>
        </p:txBody>
      </p:sp>
      <p:sp>
        <p:nvSpPr>
          <p:cNvPr id="6" name="Shape 2"/>
          <p:cNvSpPr/>
          <p:nvPr/>
        </p:nvSpPr>
        <p:spPr>
          <a:xfrm>
            <a:off x="10378117" y="1848981"/>
            <a:ext cx="44410" cy="5884664"/>
          </a:xfrm>
          <a:prstGeom prst="rect">
            <a:avLst/>
          </a:prstGeom>
          <a:solidFill>
            <a:srgbClr val="BBC4DC"/>
          </a:solidFill>
          <a:ln/>
        </p:spPr>
        <p:txBody>
          <a:bodyPr/>
          <a:lstStyle/>
          <a:p>
            <a:endParaRPr lang="fa-IR"/>
          </a:p>
        </p:txBody>
      </p:sp>
      <p:sp>
        <p:nvSpPr>
          <p:cNvPr id="7" name="Shape 3"/>
          <p:cNvSpPr/>
          <p:nvPr/>
        </p:nvSpPr>
        <p:spPr>
          <a:xfrm>
            <a:off x="9483984" y="2163901"/>
            <a:ext cx="777597" cy="44410"/>
          </a:xfrm>
          <a:prstGeom prst="rect">
            <a:avLst/>
          </a:prstGeom>
          <a:solidFill>
            <a:srgbClr val="BBC4DC"/>
          </a:solidFill>
          <a:ln/>
        </p:spPr>
        <p:txBody>
          <a:bodyPr/>
          <a:lstStyle/>
          <a:p>
            <a:endParaRPr lang="fa-IR"/>
          </a:p>
        </p:txBody>
      </p:sp>
      <p:sp>
        <p:nvSpPr>
          <p:cNvPr id="8" name="Shape 4"/>
          <p:cNvSpPr/>
          <p:nvPr/>
        </p:nvSpPr>
        <p:spPr>
          <a:xfrm>
            <a:off x="10128145" y="1913929"/>
            <a:ext cx="499943" cy="499943"/>
          </a:xfrm>
          <a:prstGeom prst="roundRect">
            <a:avLst>
              <a:gd name="adj" fmla="val 26667"/>
            </a:avLst>
          </a:prstGeom>
          <a:solidFill>
            <a:srgbClr val="DEE7F7"/>
          </a:solidFill>
          <a:ln/>
        </p:spPr>
        <p:txBody>
          <a:bodyPr/>
          <a:lstStyle/>
          <a:p>
            <a:endParaRPr lang="fa-IR"/>
          </a:p>
        </p:txBody>
      </p:sp>
      <p:sp>
        <p:nvSpPr>
          <p:cNvPr id="9" name="Text 5"/>
          <p:cNvSpPr/>
          <p:nvPr/>
        </p:nvSpPr>
        <p:spPr>
          <a:xfrm>
            <a:off x="10322047" y="194303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6"/>
          <p:cNvSpPr/>
          <p:nvPr/>
        </p:nvSpPr>
        <p:spPr>
          <a:xfrm>
            <a:off x="7843005" y="1941074"/>
            <a:ext cx="1475916" cy="422230"/>
          </a:xfrm>
          <a:prstGeom prst="rect">
            <a:avLst/>
          </a:prstGeom>
          <a:noFill/>
          <a:ln/>
        </p:spPr>
        <p:txBody>
          <a:bodyPr wrap="none" rtlCol="0" anchor="t"/>
          <a:lstStyle/>
          <a:p>
            <a:pPr marL="0" indent="0" algn="l">
              <a:lnSpc>
                <a:spcPts val="2734"/>
              </a:lnSpc>
              <a:buNone/>
            </a:pPr>
            <a:r>
              <a:rPr lang="en-US" sz="2400" dirty="0">
                <a:solidFill>
                  <a:srgbClr val="476FD6"/>
                </a:solidFill>
                <a:latin typeface="Roboto Slab" pitchFamily="34" charset="0"/>
                <a:ea typeface="Roboto Slab" pitchFamily="34" charset="-122"/>
                <a:cs typeface="B Nazanin" panose="00000400000000000000" pitchFamily="2" charset="-78"/>
              </a:rPr>
              <a:t>مرحله اکتشاف</a:t>
            </a:r>
            <a:endParaRPr lang="en-US" sz="2400" dirty="0">
              <a:cs typeface="B Nazanin" panose="00000400000000000000" pitchFamily="2" charset="-78"/>
            </a:endParaRPr>
          </a:p>
        </p:txBody>
      </p:sp>
      <p:sp>
        <p:nvSpPr>
          <p:cNvPr id="11" name="Text 7"/>
          <p:cNvSpPr/>
          <p:nvPr/>
        </p:nvSpPr>
        <p:spPr>
          <a:xfrm>
            <a:off x="817296" y="2388870"/>
            <a:ext cx="9322305" cy="999768"/>
          </a:xfrm>
          <a:prstGeom prst="rect">
            <a:avLst/>
          </a:prstGeom>
          <a:noFill/>
          <a:ln/>
        </p:spPr>
        <p:txBody>
          <a:bodyPr wrap="square" rtlCol="0" anchor="t"/>
          <a:lstStyle/>
          <a:p>
            <a:pPr marL="0" indent="0" algn="r"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 1 است، الگوریتم در مرحله اکتشاف قرار دارد. در این مرحله، شاهین‌ها به دنبال یافتن مناطق جدید و امیدوارکننده در فضای جستجو هستند و از معادله (1) برای به روزرسانی موقعیت خود استفاده می‌کنند.</a:t>
            </a:r>
            <a:endParaRPr lang="en-US" sz="2400" dirty="0">
              <a:cs typeface="B Nazanin" panose="00000400000000000000" pitchFamily="2" charset="-78"/>
            </a:endParaRPr>
          </a:p>
        </p:txBody>
      </p:sp>
      <p:sp>
        <p:nvSpPr>
          <p:cNvPr id="12" name="Shape 8"/>
          <p:cNvSpPr/>
          <p:nvPr/>
        </p:nvSpPr>
        <p:spPr>
          <a:xfrm>
            <a:off x="9500863" y="4424481"/>
            <a:ext cx="777597" cy="44410"/>
          </a:xfrm>
          <a:prstGeom prst="rect">
            <a:avLst/>
          </a:prstGeom>
          <a:solidFill>
            <a:srgbClr val="BBC4DC"/>
          </a:solidFill>
          <a:ln/>
        </p:spPr>
        <p:txBody>
          <a:bodyPr/>
          <a:lstStyle/>
          <a:p>
            <a:endParaRPr lang="fa-IR"/>
          </a:p>
        </p:txBody>
      </p:sp>
      <p:sp>
        <p:nvSpPr>
          <p:cNvPr id="13" name="Shape 9"/>
          <p:cNvSpPr/>
          <p:nvPr/>
        </p:nvSpPr>
        <p:spPr>
          <a:xfrm>
            <a:off x="10128143" y="4152364"/>
            <a:ext cx="499943" cy="499943"/>
          </a:xfrm>
          <a:prstGeom prst="roundRect">
            <a:avLst>
              <a:gd name="adj" fmla="val 26667"/>
            </a:avLst>
          </a:prstGeom>
          <a:solidFill>
            <a:srgbClr val="DEE7F7"/>
          </a:solidFill>
          <a:ln/>
        </p:spPr>
        <p:txBody>
          <a:bodyPr/>
          <a:lstStyle/>
          <a:p>
            <a:endParaRPr lang="fa-IR"/>
          </a:p>
        </p:txBody>
      </p:sp>
      <p:sp>
        <p:nvSpPr>
          <p:cNvPr id="14" name="Text 10"/>
          <p:cNvSpPr/>
          <p:nvPr/>
        </p:nvSpPr>
        <p:spPr>
          <a:xfrm>
            <a:off x="10286080" y="4166353"/>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1"/>
          <p:cNvSpPr/>
          <p:nvPr/>
        </p:nvSpPr>
        <p:spPr>
          <a:xfrm>
            <a:off x="7547205" y="4222459"/>
            <a:ext cx="1769830" cy="413741"/>
          </a:xfrm>
          <a:prstGeom prst="rect">
            <a:avLst/>
          </a:prstGeom>
          <a:noFill/>
          <a:ln/>
        </p:spPr>
        <p:txBody>
          <a:bodyPr wrap="none" rtlCol="0" anchor="t"/>
          <a:lstStyle/>
          <a:p>
            <a:pPr>
              <a:lnSpc>
                <a:spcPts val="2734"/>
              </a:lnSpc>
            </a:pPr>
            <a:r>
              <a:rPr lang="en-US" sz="2400" dirty="0">
                <a:solidFill>
                  <a:srgbClr val="476FD6"/>
                </a:solidFill>
                <a:latin typeface="Roboto Slab" pitchFamily="34" charset="0"/>
                <a:ea typeface="Roboto Slab" pitchFamily="34" charset="-122"/>
                <a:cs typeface="B Nazanin" panose="00000400000000000000" pitchFamily="2" charset="-78"/>
              </a:rPr>
              <a:t>مرحله بهره‌برداری</a:t>
            </a:r>
          </a:p>
        </p:txBody>
      </p:sp>
      <p:sp>
        <p:nvSpPr>
          <p:cNvPr id="16" name="Text 12"/>
          <p:cNvSpPr/>
          <p:nvPr/>
        </p:nvSpPr>
        <p:spPr>
          <a:xfrm>
            <a:off x="950526" y="4535567"/>
            <a:ext cx="9189075" cy="999768"/>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&lt; 1 است، الگوریتم در مرحله بهره‌برداری قرار دارد. در این مرحله، شاهین‌ها به دنبال بهبود راه‌حل‌های موجود هستند و از معادلات (4)، (6)، (10) و (11) برای به روزرسانی موقعیت خود استفاده می‌کنند.</a:t>
            </a:r>
            <a:endParaRPr lang="en-US" sz="2400" dirty="0">
              <a:cs typeface="B Nazanin" panose="00000400000000000000" pitchFamily="2" charset="-78"/>
            </a:endParaRPr>
          </a:p>
        </p:txBody>
      </p:sp>
      <p:sp>
        <p:nvSpPr>
          <p:cNvPr id="17" name="Shape 13"/>
          <p:cNvSpPr/>
          <p:nvPr/>
        </p:nvSpPr>
        <p:spPr>
          <a:xfrm>
            <a:off x="9431425" y="6378374"/>
            <a:ext cx="777597" cy="44410"/>
          </a:xfrm>
          <a:prstGeom prst="rect">
            <a:avLst/>
          </a:prstGeom>
          <a:solidFill>
            <a:srgbClr val="BBC4DC"/>
          </a:solidFill>
          <a:ln/>
        </p:spPr>
        <p:txBody>
          <a:bodyPr/>
          <a:lstStyle/>
          <a:p>
            <a:endParaRPr lang="fa-IR"/>
          </a:p>
        </p:txBody>
      </p:sp>
      <p:sp>
        <p:nvSpPr>
          <p:cNvPr id="18" name="Shape 14"/>
          <p:cNvSpPr/>
          <p:nvPr/>
        </p:nvSpPr>
        <p:spPr>
          <a:xfrm>
            <a:off x="10150350" y="6065699"/>
            <a:ext cx="499943" cy="499943"/>
          </a:xfrm>
          <a:prstGeom prst="roundRect">
            <a:avLst>
              <a:gd name="adj" fmla="val 26667"/>
            </a:avLst>
          </a:prstGeom>
          <a:solidFill>
            <a:srgbClr val="DEE7F7"/>
          </a:solidFill>
          <a:ln/>
        </p:spPr>
        <p:txBody>
          <a:bodyPr/>
          <a:lstStyle/>
          <a:p>
            <a:endParaRPr lang="fa-IR"/>
          </a:p>
        </p:txBody>
      </p:sp>
      <p:sp>
        <p:nvSpPr>
          <p:cNvPr id="19" name="Text 15"/>
          <p:cNvSpPr/>
          <p:nvPr/>
        </p:nvSpPr>
        <p:spPr>
          <a:xfrm>
            <a:off x="10300734" y="6107429"/>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0" name="Text 16"/>
          <p:cNvSpPr/>
          <p:nvPr/>
        </p:nvSpPr>
        <p:spPr>
          <a:xfrm>
            <a:off x="7289030" y="6160115"/>
            <a:ext cx="2091538" cy="363795"/>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محاصره نرم و سخت</a:t>
            </a:r>
            <a:endParaRPr lang="en-US" sz="2187" dirty="0"/>
          </a:p>
        </p:txBody>
      </p:sp>
      <p:sp>
        <p:nvSpPr>
          <p:cNvPr id="21" name="Text 17"/>
          <p:cNvSpPr/>
          <p:nvPr/>
        </p:nvSpPr>
        <p:spPr>
          <a:xfrm>
            <a:off x="950526" y="6682264"/>
            <a:ext cx="9189075" cy="666512"/>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در مرحله بهره‌برداری، شاهین‌ها بر اساس مقدار E و r به دو حالت محاصره نرم و محاصره سخت تقسیم می‌شوند. این دو حالت با استفاده از معادلات مختلف شبیه‌سازی می‌شوند.</a:t>
            </a:r>
            <a:endParaRPr lang="en-US" sz="2400" dirty="0">
              <a:cs typeface="B Nazanin" panose="00000400000000000000" pitchFamily="2" charset="-78"/>
            </a:endParaRPr>
          </a:p>
        </p:txBody>
      </p:sp>
      <p:sp>
        <p:nvSpPr>
          <p:cNvPr id="24" name="Rectangle: Rounded Corners 23">
            <a:extLst>
              <a:ext uri="{FF2B5EF4-FFF2-40B4-BE49-F238E27FC236}">
                <a16:creationId xmlns:a16="http://schemas.microsoft.com/office/drawing/2014/main" id="{683A51FB-3C68-EE27-C1FA-5C1F570A35ED}"/>
              </a:ext>
            </a:extLst>
          </p:cNvPr>
          <p:cNvSpPr/>
          <p:nvPr/>
        </p:nvSpPr>
        <p:spPr>
          <a:xfrm>
            <a:off x="1144310" y="103193"/>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pic>
        <p:nvPicPr>
          <p:cNvPr id="23" name="Image 1">
            <a:extLst>
              <a:ext uri="{FF2B5EF4-FFF2-40B4-BE49-F238E27FC236}">
                <a16:creationId xmlns:a16="http://schemas.microsoft.com/office/drawing/2014/main" id="{9A56E8C2-91CF-0865-2261-15BED648B04D}"/>
              </a:ext>
            </a:extLst>
          </p:cNvPr>
          <p:cNvPicPr>
            <a:picLocks noChangeAspect="1"/>
          </p:cNvPicPr>
          <p:nvPr/>
        </p:nvPicPr>
        <p:blipFill>
          <a:blip r:embed="rId5"/>
          <a:stretch>
            <a:fillRect/>
          </a:stretch>
        </p:blipFill>
        <p:spPr>
          <a:xfrm>
            <a:off x="11016037" y="-8200"/>
            <a:ext cx="3657600" cy="8229600"/>
          </a:xfrm>
          <a:prstGeom prst="rect">
            <a:avLst/>
          </a:prstGeom>
        </p:spPr>
      </p:pic>
      <p:sp>
        <p:nvSpPr>
          <p:cNvPr id="22" name="Rectangle: Rounded Corners 21">
            <a:extLst>
              <a:ext uri="{FF2B5EF4-FFF2-40B4-BE49-F238E27FC236}">
                <a16:creationId xmlns:a16="http://schemas.microsoft.com/office/drawing/2014/main" id="{630CBE39-8923-F69E-76E1-50EB3A24F390}"/>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6/23</a:t>
            </a:r>
            <a:endParaRPr lang="fa-IR" dirty="0"/>
          </a:p>
        </p:txBody>
      </p:sp>
    </p:spTree>
    <p:extLst>
      <p:ext uri="{BB962C8B-B14F-4D97-AF65-F5344CB8AC3E}">
        <p14:creationId xmlns:p14="http://schemas.microsoft.com/office/powerpoint/2010/main" val="189859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4100"/>
            <a:ext cx="14630400" cy="8229600"/>
          </a:xfrm>
          <a:prstGeom prst="rect">
            <a:avLst/>
          </a:prstGeom>
          <a:solidFill>
            <a:srgbClr val="FBFCFE"/>
          </a:solidFill>
          <a:ln/>
        </p:spPr>
        <p:txBody>
          <a:bodyPr/>
          <a:lstStyle/>
          <a:p>
            <a:r>
              <a:rPr lang="fa-IR" dirty="0"/>
              <a:t>  </a:t>
            </a:r>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718458" y="658654"/>
            <a:ext cx="9681866" cy="694373"/>
          </a:xfrm>
          <a:prstGeom prst="rect">
            <a:avLst/>
          </a:prstGeom>
          <a:noFill/>
          <a:ln/>
        </p:spPr>
        <p:txBody>
          <a:bodyPr wrap="none" rtlCol="0" anchor="t"/>
          <a:lstStyle/>
          <a:p>
            <a:pPr marL="0" indent="0" algn="r" rtl="1">
              <a:lnSpc>
                <a:spcPts val="5468"/>
              </a:lnSpc>
              <a:buNone/>
            </a:pPr>
            <a:r>
              <a:rPr lang="fa-IR" sz="6000" dirty="0">
                <a:solidFill>
                  <a:srgbClr val="476FD6"/>
                </a:solidFill>
                <a:latin typeface="Roboto Slab" pitchFamily="34" charset="0"/>
                <a:ea typeface="Roboto Slab" pitchFamily="34" charset="-122"/>
                <a:cs typeface="B Nazanin" panose="00000400000000000000" pitchFamily="2" charset="-78"/>
              </a:rPr>
              <a:t>مرحله اکتشاف: استراتژی شناسایی طعمه</a:t>
            </a:r>
            <a:endParaRPr lang="en-US" sz="4374" dirty="0"/>
          </a:p>
        </p:txBody>
      </p:sp>
      <p:sp>
        <p:nvSpPr>
          <p:cNvPr id="6" name="Shape 2"/>
          <p:cNvSpPr/>
          <p:nvPr/>
        </p:nvSpPr>
        <p:spPr>
          <a:xfrm flipH="1">
            <a:off x="10343581" y="1486259"/>
            <a:ext cx="49319" cy="5611228"/>
          </a:xfrm>
          <a:prstGeom prst="rect">
            <a:avLst/>
          </a:prstGeom>
          <a:solidFill>
            <a:srgbClr val="BBC4DC"/>
          </a:solidFill>
          <a:ln/>
        </p:spPr>
        <p:txBody>
          <a:bodyPr/>
          <a:lstStyle/>
          <a:p>
            <a:endParaRPr lang="fa-IR"/>
          </a:p>
        </p:txBody>
      </p:sp>
      <p:sp>
        <p:nvSpPr>
          <p:cNvPr id="7" name="Shape 3"/>
          <p:cNvSpPr/>
          <p:nvPr/>
        </p:nvSpPr>
        <p:spPr>
          <a:xfrm>
            <a:off x="9417848" y="2795758"/>
            <a:ext cx="777597" cy="44410"/>
          </a:xfrm>
          <a:prstGeom prst="rect">
            <a:avLst/>
          </a:prstGeom>
          <a:solidFill>
            <a:srgbClr val="BBC4DC"/>
          </a:solidFill>
          <a:ln/>
        </p:spPr>
        <p:txBody>
          <a:bodyPr/>
          <a:lstStyle/>
          <a:p>
            <a:endParaRPr lang="fa-IR"/>
          </a:p>
        </p:txBody>
      </p:sp>
      <p:sp>
        <p:nvSpPr>
          <p:cNvPr id="8" name="Shape 4"/>
          <p:cNvSpPr/>
          <p:nvPr/>
        </p:nvSpPr>
        <p:spPr>
          <a:xfrm>
            <a:off x="10094153" y="2579580"/>
            <a:ext cx="499943" cy="499943"/>
          </a:xfrm>
          <a:prstGeom prst="roundRect">
            <a:avLst>
              <a:gd name="adj" fmla="val 26667"/>
            </a:avLst>
          </a:prstGeom>
          <a:solidFill>
            <a:srgbClr val="DEE7F7"/>
          </a:solidFill>
          <a:ln/>
        </p:spPr>
        <p:txBody>
          <a:bodyPr/>
          <a:lstStyle/>
          <a:p>
            <a:endParaRPr lang="fa-IR"/>
          </a:p>
        </p:txBody>
      </p:sp>
      <p:sp>
        <p:nvSpPr>
          <p:cNvPr id="9" name="Text 5"/>
          <p:cNvSpPr/>
          <p:nvPr/>
        </p:nvSpPr>
        <p:spPr>
          <a:xfrm>
            <a:off x="10300734" y="2574993"/>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6"/>
          <p:cNvSpPr/>
          <p:nvPr/>
        </p:nvSpPr>
        <p:spPr>
          <a:xfrm>
            <a:off x="4354286" y="2549603"/>
            <a:ext cx="4964635" cy="422230"/>
          </a:xfrm>
          <a:prstGeom prst="rect">
            <a:avLst/>
          </a:prstGeom>
          <a:noFill/>
          <a:ln/>
        </p:spPr>
        <p:txBody>
          <a:bodyPr wrap="none" rtlCol="0" anchor="t"/>
          <a:lstStyle/>
          <a:p>
            <a:pPr marL="0" indent="0" algn="r" rtl="1">
              <a:lnSpc>
                <a:spcPts val="2734"/>
              </a:lnSpc>
              <a:buNone/>
            </a:pPr>
            <a:r>
              <a:rPr lang="fa-IR" sz="2400" dirty="0">
                <a:solidFill>
                  <a:srgbClr val="476FD6"/>
                </a:solidFill>
                <a:latin typeface="Roboto Slab" pitchFamily="34" charset="0"/>
                <a:ea typeface="Roboto Slab" pitchFamily="34" charset="-122"/>
                <a:cs typeface="B Nazanin" panose="00000400000000000000" pitchFamily="2" charset="-78"/>
              </a:rPr>
              <a:t>نشستن بر اساس موقعیت سایر شاهین ها و خرگوش</a:t>
            </a:r>
            <a:endParaRPr lang="en-US" sz="2400" dirty="0">
              <a:cs typeface="B Nazanin" panose="00000400000000000000" pitchFamily="2" charset="-78"/>
            </a:endParaRPr>
          </a:p>
        </p:txBody>
      </p:sp>
      <p:sp>
        <p:nvSpPr>
          <p:cNvPr id="11" name="Text 7"/>
          <p:cNvSpPr/>
          <p:nvPr/>
        </p:nvSpPr>
        <p:spPr>
          <a:xfrm>
            <a:off x="873140" y="2976656"/>
            <a:ext cx="9322305" cy="1114476"/>
          </a:xfrm>
          <a:prstGeom prst="rect">
            <a:avLst/>
          </a:prstGeom>
          <a:noFill/>
          <a:ln/>
        </p:spPr>
        <p:txBody>
          <a:bodyPr wrap="square" rtlCol="0" anchor="t"/>
          <a:lstStyle/>
          <a:p>
            <a:pPr algn="just" rtl="1"/>
            <a:r>
              <a:rPr lang="fa-IR" sz="2400" dirty="0">
                <a:cs typeface="B Nazanin" panose="00000400000000000000" pitchFamily="2" charset="-78"/>
              </a:rPr>
              <a:t>این استراتژی زمانی اتخاذ </a:t>
            </a:r>
            <a:r>
              <a:rPr lang="fa-IR" sz="2400" dirty="0" err="1">
                <a:cs typeface="B Nazanin" panose="00000400000000000000" pitchFamily="2" charset="-78"/>
              </a:rPr>
              <a:t>می‌شود</a:t>
            </a:r>
            <a:r>
              <a:rPr lang="fa-IR" sz="2400" dirty="0">
                <a:cs typeface="B Nazanin" panose="00000400000000000000" pitchFamily="2" charset="-78"/>
              </a:rPr>
              <a:t> که احتمال </a:t>
            </a:r>
            <a:r>
              <a:rPr lang="en-US" sz="2400" dirty="0">
                <a:cs typeface="B Nazanin" panose="00000400000000000000" pitchFamily="2" charset="-78"/>
              </a:rPr>
              <a:t>q </a:t>
            </a:r>
            <a:r>
              <a:rPr lang="fa-IR" sz="2400" dirty="0">
                <a:cs typeface="B Nazanin" panose="00000400000000000000" pitchFamily="2" charset="-78"/>
              </a:rPr>
              <a:t>کمتر از 0.5 باشد.</a:t>
            </a:r>
          </a:p>
        </p:txBody>
      </p:sp>
      <p:sp>
        <p:nvSpPr>
          <p:cNvPr id="12" name="Shape 8"/>
          <p:cNvSpPr/>
          <p:nvPr/>
        </p:nvSpPr>
        <p:spPr>
          <a:xfrm>
            <a:off x="9412264" y="3825643"/>
            <a:ext cx="777597" cy="44410"/>
          </a:xfrm>
          <a:prstGeom prst="rect">
            <a:avLst/>
          </a:prstGeom>
          <a:solidFill>
            <a:srgbClr val="BBC4DC"/>
          </a:solidFill>
          <a:ln/>
        </p:spPr>
        <p:txBody>
          <a:bodyPr/>
          <a:lstStyle/>
          <a:p>
            <a:endParaRPr lang="fa-IR"/>
          </a:p>
        </p:txBody>
      </p:sp>
      <p:sp>
        <p:nvSpPr>
          <p:cNvPr id="13" name="Shape 9"/>
          <p:cNvSpPr/>
          <p:nvPr/>
        </p:nvSpPr>
        <p:spPr>
          <a:xfrm>
            <a:off x="10139601" y="3575672"/>
            <a:ext cx="499943" cy="499943"/>
          </a:xfrm>
          <a:prstGeom prst="roundRect">
            <a:avLst>
              <a:gd name="adj" fmla="val 26667"/>
            </a:avLst>
          </a:prstGeom>
          <a:solidFill>
            <a:srgbClr val="DEE7F7"/>
          </a:solidFill>
          <a:ln/>
        </p:spPr>
        <p:txBody>
          <a:bodyPr/>
          <a:lstStyle/>
          <a:p>
            <a:endParaRPr lang="fa-IR"/>
          </a:p>
        </p:txBody>
      </p:sp>
      <p:sp>
        <p:nvSpPr>
          <p:cNvPr id="14" name="Text 10"/>
          <p:cNvSpPr/>
          <p:nvPr/>
        </p:nvSpPr>
        <p:spPr>
          <a:xfrm>
            <a:off x="10286080" y="3533894"/>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1"/>
          <p:cNvSpPr/>
          <p:nvPr/>
        </p:nvSpPr>
        <p:spPr>
          <a:xfrm>
            <a:off x="4965995" y="3606685"/>
            <a:ext cx="4407578" cy="413741"/>
          </a:xfrm>
          <a:prstGeom prst="rect">
            <a:avLst/>
          </a:prstGeom>
          <a:noFill/>
          <a:ln/>
        </p:spPr>
        <p:txBody>
          <a:bodyPr wrap="none" rtlCol="0" anchor="t"/>
          <a:lstStyle/>
          <a:p>
            <a:pPr algn="r" rtl="1">
              <a:lnSpc>
                <a:spcPts val="2734"/>
              </a:lnSpc>
            </a:pPr>
            <a:r>
              <a:rPr lang="fa-IR" sz="2400" dirty="0">
                <a:solidFill>
                  <a:srgbClr val="476FD6"/>
                </a:solidFill>
                <a:latin typeface="Roboto Slab" pitchFamily="34" charset="0"/>
                <a:ea typeface="Roboto Slab" pitchFamily="34" charset="-122"/>
                <a:cs typeface="B Nazanin" panose="00000400000000000000" pitchFamily="2" charset="-78"/>
              </a:rPr>
              <a:t>نشستن بر روی درختان بلند</a:t>
            </a:r>
            <a:endParaRPr lang="en-US" sz="2400" dirty="0">
              <a:solidFill>
                <a:srgbClr val="476FD6"/>
              </a:solidFill>
              <a:latin typeface="Roboto Slab" pitchFamily="34" charset="0"/>
              <a:ea typeface="Roboto Slab" pitchFamily="34" charset="-122"/>
              <a:cs typeface="B Nazanin" panose="00000400000000000000" pitchFamily="2" charset="-78"/>
            </a:endParaRPr>
          </a:p>
        </p:txBody>
      </p:sp>
      <p:sp>
        <p:nvSpPr>
          <p:cNvPr id="16" name="Text 12"/>
          <p:cNvSpPr/>
          <p:nvPr/>
        </p:nvSpPr>
        <p:spPr>
          <a:xfrm>
            <a:off x="939754" y="4113039"/>
            <a:ext cx="9189075" cy="1241941"/>
          </a:xfrm>
          <a:prstGeom prst="rect">
            <a:avLst/>
          </a:prstGeom>
          <a:noFill/>
          <a:ln/>
        </p:spPr>
        <p:txBody>
          <a:bodyPr wrap="square" rtlCol="0" anchor="t"/>
          <a:lstStyle/>
          <a:p>
            <a:pPr algn="just" rtl="1"/>
            <a:r>
              <a:rPr lang="fa-IR" sz="2400" dirty="0">
                <a:cs typeface="B Nazanin" panose="00000400000000000000" pitchFamily="2" charset="-78"/>
              </a:rPr>
              <a:t>این استراتژی زمانی اتخاذ </a:t>
            </a:r>
            <a:r>
              <a:rPr lang="fa-IR" sz="2400" dirty="0" err="1">
                <a:cs typeface="B Nazanin" panose="00000400000000000000" pitchFamily="2" charset="-78"/>
              </a:rPr>
              <a:t>می‌شود</a:t>
            </a:r>
            <a:r>
              <a:rPr lang="fa-IR" sz="2400" dirty="0">
                <a:cs typeface="B Nazanin" panose="00000400000000000000" pitchFamily="2" charset="-78"/>
              </a:rPr>
              <a:t> که احتمال </a:t>
            </a:r>
            <a:r>
              <a:rPr lang="en-US" sz="2400" dirty="0">
                <a:cs typeface="B Nazanin" panose="00000400000000000000" pitchFamily="2" charset="-78"/>
              </a:rPr>
              <a:t>q </a:t>
            </a:r>
            <a:r>
              <a:rPr lang="fa-IR" sz="2400" dirty="0">
                <a:cs typeface="B Nazanin" panose="00000400000000000000" pitchFamily="2" charset="-78"/>
              </a:rPr>
              <a:t>بیشتر یا مساوی 0.5 باشد.</a:t>
            </a:r>
          </a:p>
        </p:txBody>
      </p:sp>
      <p:sp>
        <p:nvSpPr>
          <p:cNvPr id="17" name="Shape 13"/>
          <p:cNvSpPr/>
          <p:nvPr/>
        </p:nvSpPr>
        <p:spPr>
          <a:xfrm>
            <a:off x="9411936" y="5064847"/>
            <a:ext cx="777597" cy="44410"/>
          </a:xfrm>
          <a:prstGeom prst="rect">
            <a:avLst/>
          </a:prstGeom>
          <a:solidFill>
            <a:srgbClr val="BBC4DC"/>
          </a:solidFill>
          <a:ln/>
        </p:spPr>
        <p:txBody>
          <a:bodyPr/>
          <a:lstStyle/>
          <a:p>
            <a:endParaRPr lang="fa-IR"/>
          </a:p>
        </p:txBody>
      </p:sp>
      <p:sp>
        <p:nvSpPr>
          <p:cNvPr id="18" name="Shape 14"/>
          <p:cNvSpPr/>
          <p:nvPr/>
        </p:nvSpPr>
        <p:spPr>
          <a:xfrm>
            <a:off x="10158346" y="4794290"/>
            <a:ext cx="499943" cy="499943"/>
          </a:xfrm>
          <a:prstGeom prst="roundRect">
            <a:avLst>
              <a:gd name="adj" fmla="val 26667"/>
            </a:avLst>
          </a:prstGeom>
          <a:solidFill>
            <a:srgbClr val="DEE7F7"/>
          </a:solidFill>
          <a:ln/>
        </p:spPr>
        <p:txBody>
          <a:bodyPr/>
          <a:lstStyle/>
          <a:p>
            <a:endParaRPr lang="fa-IR"/>
          </a:p>
        </p:txBody>
      </p:sp>
      <p:sp>
        <p:nvSpPr>
          <p:cNvPr id="19" name="Text 15"/>
          <p:cNvSpPr/>
          <p:nvPr/>
        </p:nvSpPr>
        <p:spPr>
          <a:xfrm>
            <a:off x="10321570" y="4773317"/>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0" name="Text 16"/>
          <p:cNvSpPr/>
          <p:nvPr/>
        </p:nvSpPr>
        <p:spPr>
          <a:xfrm>
            <a:off x="3973287" y="4857119"/>
            <a:ext cx="5370844" cy="363795"/>
          </a:xfrm>
          <a:prstGeom prst="rect">
            <a:avLst/>
          </a:prstGeom>
          <a:noFill/>
          <a:ln/>
        </p:spPr>
        <p:txBody>
          <a:bodyPr wrap="none" rtlCol="0" anchor="t"/>
          <a:lstStyle/>
          <a:p>
            <a:pPr marL="0" indent="0" algn="r" rtl="1">
              <a:lnSpc>
                <a:spcPts val="2734"/>
              </a:lnSpc>
              <a:buNone/>
            </a:pPr>
            <a:r>
              <a:rPr lang="fa-IR" sz="2400" dirty="0">
                <a:solidFill>
                  <a:srgbClr val="476FD6"/>
                </a:solidFill>
                <a:latin typeface="Roboto Slab" pitchFamily="34" charset="0"/>
                <a:ea typeface="Roboto Slab" pitchFamily="34" charset="-122"/>
                <a:cs typeface="B Nazanin" panose="00000400000000000000" pitchFamily="2" charset="-78"/>
              </a:rPr>
              <a:t>به </a:t>
            </a:r>
            <a:r>
              <a:rPr lang="fa-IR" sz="2400" dirty="0" err="1">
                <a:solidFill>
                  <a:srgbClr val="476FD6"/>
                </a:solidFill>
                <a:latin typeface="Roboto Slab" pitchFamily="34" charset="0"/>
                <a:ea typeface="Roboto Slab" pitchFamily="34" charset="-122"/>
                <a:cs typeface="B Nazanin" panose="00000400000000000000" pitchFamily="2" charset="-78"/>
              </a:rPr>
              <a:t>روزرسانی</a:t>
            </a:r>
            <a:r>
              <a:rPr lang="fa-IR" sz="2400" dirty="0">
                <a:solidFill>
                  <a:srgbClr val="476FD6"/>
                </a:solidFill>
                <a:latin typeface="Roboto Slab" pitchFamily="34" charset="0"/>
                <a:ea typeface="Roboto Slab" pitchFamily="34" charset="-122"/>
                <a:cs typeface="B Nazanin" panose="00000400000000000000" pitchFamily="2" charset="-78"/>
              </a:rPr>
              <a:t> موقعیت شاهین ها پس از شناسایی طعمه</a:t>
            </a:r>
            <a:endParaRPr lang="en-US" sz="2400" dirty="0">
              <a:cs typeface="B Nazanin" panose="00000400000000000000" pitchFamily="2" charset="-78"/>
            </a:endParaRPr>
          </a:p>
        </p:txBody>
      </p:sp>
      <p:sp>
        <p:nvSpPr>
          <p:cNvPr id="21" name="Text 17"/>
          <p:cNvSpPr/>
          <p:nvPr/>
        </p:nvSpPr>
        <p:spPr>
          <a:xfrm>
            <a:off x="939753" y="5335897"/>
            <a:ext cx="9189075" cy="1241940"/>
          </a:xfrm>
          <a:prstGeom prst="rect">
            <a:avLst/>
          </a:prstGeom>
          <a:noFill/>
          <a:ln/>
        </p:spPr>
        <p:txBody>
          <a:bodyPr wrap="square" rtlCol="0" anchor="t"/>
          <a:lstStyle/>
          <a:p>
            <a:pPr algn="just" rtl="1"/>
            <a:r>
              <a:rPr lang="fa-IR" sz="2400" dirty="0" err="1">
                <a:cs typeface="B Nazanin" panose="00000400000000000000" pitchFamily="2" charset="-78"/>
              </a:rPr>
              <a:t>به‌روزرسانی</a:t>
            </a:r>
            <a:r>
              <a:rPr lang="fa-IR" sz="2400" dirty="0">
                <a:cs typeface="B Nazanin" panose="00000400000000000000" pitchFamily="2" charset="-78"/>
              </a:rPr>
              <a:t> بر اساس موقعیت قبلی، موقعیت بهترین </a:t>
            </a:r>
            <a:r>
              <a:rPr lang="fa-IR" sz="2400" dirty="0" err="1">
                <a:cs typeface="B Nazanin" panose="00000400000000000000" pitchFamily="2" charset="-78"/>
              </a:rPr>
              <a:t>راه‌حل</a:t>
            </a:r>
            <a:r>
              <a:rPr lang="fa-IR" sz="2400" dirty="0">
                <a:cs typeface="B Nazanin" panose="00000400000000000000" pitchFamily="2" charset="-78"/>
              </a:rPr>
              <a:t> و میانگین موقعیت گروه انجام </a:t>
            </a:r>
            <a:r>
              <a:rPr lang="fa-IR" sz="2400" dirty="0" err="1">
                <a:cs typeface="B Nazanin" panose="00000400000000000000" pitchFamily="2" charset="-78"/>
              </a:rPr>
              <a:t>می‌شود</a:t>
            </a:r>
            <a:r>
              <a:rPr lang="fa-IR" sz="2400" dirty="0">
                <a:cs typeface="B Nazanin" panose="00000400000000000000" pitchFamily="2" charset="-78"/>
              </a:rPr>
              <a:t>.</a:t>
            </a:r>
          </a:p>
        </p:txBody>
      </p:sp>
      <p:sp>
        <p:nvSpPr>
          <p:cNvPr id="24" name="Rectangle: Rounded Corners 23">
            <a:extLst>
              <a:ext uri="{FF2B5EF4-FFF2-40B4-BE49-F238E27FC236}">
                <a16:creationId xmlns:a16="http://schemas.microsoft.com/office/drawing/2014/main" id="{683A51FB-3C68-EE27-C1FA-5C1F570A35ED}"/>
              </a:ext>
            </a:extLst>
          </p:cNvPr>
          <p:cNvSpPr/>
          <p:nvPr/>
        </p:nvSpPr>
        <p:spPr>
          <a:xfrm>
            <a:off x="1144310" y="103193"/>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pic>
        <p:nvPicPr>
          <p:cNvPr id="22" name="Image 1">
            <a:extLst>
              <a:ext uri="{FF2B5EF4-FFF2-40B4-BE49-F238E27FC236}">
                <a16:creationId xmlns:a16="http://schemas.microsoft.com/office/drawing/2014/main" id="{6592BA9D-642F-FE3A-CD73-BDDCC383B677}"/>
              </a:ext>
            </a:extLst>
          </p:cNvPr>
          <p:cNvPicPr>
            <a:picLocks noChangeAspect="1"/>
          </p:cNvPicPr>
          <p:nvPr/>
        </p:nvPicPr>
        <p:blipFill>
          <a:blip r:embed="rId5"/>
          <a:stretch>
            <a:fillRect/>
          </a:stretch>
        </p:blipFill>
        <p:spPr>
          <a:xfrm>
            <a:off x="10765666" y="-8200"/>
            <a:ext cx="3907971" cy="8229600"/>
          </a:xfrm>
          <a:prstGeom prst="rect">
            <a:avLst/>
          </a:prstGeom>
        </p:spPr>
      </p:pic>
      <p:pic>
        <p:nvPicPr>
          <p:cNvPr id="28" name="Picture 27">
            <a:extLst>
              <a:ext uri="{FF2B5EF4-FFF2-40B4-BE49-F238E27FC236}">
                <a16:creationId xmlns:a16="http://schemas.microsoft.com/office/drawing/2014/main" id="{E1DCFD44-C0E6-DF53-3779-7E689411BAC1}"/>
              </a:ext>
            </a:extLst>
          </p:cNvPr>
          <p:cNvPicPr>
            <a:picLocks noChangeAspect="1"/>
          </p:cNvPicPr>
          <p:nvPr/>
        </p:nvPicPr>
        <p:blipFill>
          <a:blip r:embed="rId6"/>
          <a:stretch>
            <a:fillRect/>
          </a:stretch>
        </p:blipFill>
        <p:spPr>
          <a:xfrm>
            <a:off x="942306" y="1498355"/>
            <a:ext cx="9079921" cy="873336"/>
          </a:xfrm>
          <a:prstGeom prst="rect">
            <a:avLst/>
          </a:prstGeom>
        </p:spPr>
      </p:pic>
      <p:pic>
        <p:nvPicPr>
          <p:cNvPr id="30" name="Picture 29" descr="A white background with black and white clouds&#10;&#10;Description automatically generated">
            <a:extLst>
              <a:ext uri="{FF2B5EF4-FFF2-40B4-BE49-F238E27FC236}">
                <a16:creationId xmlns:a16="http://schemas.microsoft.com/office/drawing/2014/main" id="{E949141E-A775-0A08-7684-7F5D00292F88}"/>
              </a:ext>
            </a:extLst>
          </p:cNvPr>
          <p:cNvPicPr>
            <a:picLocks noChangeAspect="1"/>
          </p:cNvPicPr>
          <p:nvPr/>
        </p:nvPicPr>
        <p:blipFill>
          <a:blip r:embed="rId7"/>
          <a:stretch>
            <a:fillRect/>
          </a:stretch>
        </p:blipFill>
        <p:spPr>
          <a:xfrm>
            <a:off x="975990" y="6030132"/>
            <a:ext cx="9171526" cy="1216924"/>
          </a:xfrm>
          <a:prstGeom prst="rect">
            <a:avLst/>
          </a:prstGeom>
        </p:spPr>
      </p:pic>
      <p:sp>
        <p:nvSpPr>
          <p:cNvPr id="23" name="Rectangle: Rounded Corners 22">
            <a:extLst>
              <a:ext uri="{FF2B5EF4-FFF2-40B4-BE49-F238E27FC236}">
                <a16:creationId xmlns:a16="http://schemas.microsoft.com/office/drawing/2014/main" id="{5BB19516-3F58-3DE3-6A45-F58CF656CE44}"/>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7/23</a:t>
            </a:r>
            <a:endParaRPr lang="fa-IR" dirty="0"/>
          </a:p>
        </p:txBody>
      </p:sp>
    </p:spTree>
    <p:extLst>
      <p:ext uri="{BB962C8B-B14F-4D97-AF65-F5344CB8AC3E}">
        <p14:creationId xmlns:p14="http://schemas.microsoft.com/office/powerpoint/2010/main" val="31651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4100"/>
            <a:ext cx="14630400" cy="8229600"/>
          </a:xfrm>
          <a:prstGeom prst="rect">
            <a:avLst/>
          </a:prstGeom>
          <a:solidFill>
            <a:srgbClr val="FBFCFE"/>
          </a:solidFill>
          <a:ln/>
        </p:spPr>
        <p:txBody>
          <a:bodyPr/>
          <a:lstStyle/>
          <a:p>
            <a:r>
              <a:rPr lang="fa-IR" dirty="0"/>
              <a:t>  </a:t>
            </a:r>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696249" y="768834"/>
            <a:ext cx="9681866" cy="694373"/>
          </a:xfrm>
          <a:prstGeom prst="rect">
            <a:avLst/>
          </a:prstGeom>
          <a:noFill/>
          <a:ln/>
        </p:spPr>
        <p:txBody>
          <a:bodyPr wrap="none" rtlCol="0" anchor="t"/>
          <a:lstStyle/>
          <a:p>
            <a:pPr marL="0" indent="0" algn="r" rtl="1">
              <a:lnSpc>
                <a:spcPts val="5468"/>
              </a:lnSpc>
              <a:buNone/>
            </a:pPr>
            <a:r>
              <a:rPr lang="fa-IR" sz="6000" dirty="0">
                <a:solidFill>
                  <a:srgbClr val="476FD6"/>
                </a:solidFill>
                <a:latin typeface="Roboto Slab" pitchFamily="34" charset="0"/>
                <a:ea typeface="Roboto Slab" pitchFamily="34" charset="-122"/>
                <a:cs typeface="B Nazanin" panose="00000400000000000000" pitchFamily="2" charset="-78"/>
              </a:rPr>
              <a:t>انتقال از مرحله اکتشاف به بهره برداری</a:t>
            </a:r>
            <a:endParaRPr lang="en-US" sz="4374" dirty="0"/>
          </a:p>
        </p:txBody>
      </p:sp>
      <p:sp>
        <p:nvSpPr>
          <p:cNvPr id="6" name="Shape 2"/>
          <p:cNvSpPr/>
          <p:nvPr/>
        </p:nvSpPr>
        <p:spPr>
          <a:xfrm flipH="1">
            <a:off x="10343578" y="2549604"/>
            <a:ext cx="45719" cy="1978854"/>
          </a:xfrm>
          <a:prstGeom prst="rect">
            <a:avLst/>
          </a:prstGeom>
          <a:solidFill>
            <a:srgbClr val="BBC4DC"/>
          </a:solidFill>
          <a:ln/>
        </p:spPr>
        <p:txBody>
          <a:bodyPr/>
          <a:lstStyle/>
          <a:p>
            <a:endParaRPr lang="fa-IR"/>
          </a:p>
        </p:txBody>
      </p:sp>
      <p:sp>
        <p:nvSpPr>
          <p:cNvPr id="7" name="Shape 3"/>
          <p:cNvSpPr/>
          <p:nvPr/>
        </p:nvSpPr>
        <p:spPr>
          <a:xfrm>
            <a:off x="9417848" y="2795758"/>
            <a:ext cx="777597" cy="44410"/>
          </a:xfrm>
          <a:prstGeom prst="rect">
            <a:avLst/>
          </a:prstGeom>
          <a:solidFill>
            <a:srgbClr val="BBC4DC"/>
          </a:solidFill>
          <a:ln/>
        </p:spPr>
        <p:txBody>
          <a:bodyPr/>
          <a:lstStyle/>
          <a:p>
            <a:endParaRPr lang="fa-IR"/>
          </a:p>
        </p:txBody>
      </p:sp>
      <p:sp>
        <p:nvSpPr>
          <p:cNvPr id="8" name="Shape 4"/>
          <p:cNvSpPr/>
          <p:nvPr/>
        </p:nvSpPr>
        <p:spPr>
          <a:xfrm>
            <a:off x="10094153" y="2579580"/>
            <a:ext cx="499943" cy="499943"/>
          </a:xfrm>
          <a:prstGeom prst="roundRect">
            <a:avLst>
              <a:gd name="adj" fmla="val 26667"/>
            </a:avLst>
          </a:prstGeom>
          <a:solidFill>
            <a:srgbClr val="DEE7F7"/>
          </a:solidFill>
          <a:ln/>
        </p:spPr>
        <p:txBody>
          <a:bodyPr/>
          <a:lstStyle/>
          <a:p>
            <a:endParaRPr lang="fa-IR"/>
          </a:p>
        </p:txBody>
      </p:sp>
      <p:sp>
        <p:nvSpPr>
          <p:cNvPr id="9" name="Text 5"/>
          <p:cNvSpPr/>
          <p:nvPr/>
        </p:nvSpPr>
        <p:spPr>
          <a:xfrm>
            <a:off x="10300734" y="2574993"/>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6"/>
          <p:cNvSpPr/>
          <p:nvPr/>
        </p:nvSpPr>
        <p:spPr>
          <a:xfrm>
            <a:off x="4354286" y="2549603"/>
            <a:ext cx="4964635" cy="422230"/>
          </a:xfrm>
          <a:prstGeom prst="rect">
            <a:avLst/>
          </a:prstGeom>
          <a:noFill/>
          <a:ln/>
        </p:spPr>
        <p:txBody>
          <a:bodyPr wrap="none" rtlCol="0" anchor="t"/>
          <a:lstStyle/>
          <a:p>
            <a:pPr algn="r" rtl="1"/>
            <a:r>
              <a:rPr lang="en-US" sz="2400" dirty="0">
                <a:solidFill>
                  <a:schemeClr val="accent5"/>
                </a:solidFill>
                <a:cs typeface="B Nazanin" panose="00000400000000000000" pitchFamily="2" charset="-78"/>
              </a:rPr>
              <a:t>E0</a:t>
            </a:r>
            <a:r>
              <a:rPr lang="fa-IR" sz="2400" dirty="0">
                <a:solidFill>
                  <a:schemeClr val="accent5"/>
                </a:solidFill>
                <a:cs typeface="B Nazanin" panose="00000400000000000000" pitchFamily="2" charset="-78"/>
              </a:rPr>
              <a:t> انرژی اولیه طعمه</a:t>
            </a:r>
            <a:endParaRPr lang="en-US" sz="2400" dirty="0">
              <a:solidFill>
                <a:schemeClr val="accent5"/>
              </a:solidFill>
              <a:cs typeface="B Nazanin" panose="00000400000000000000" pitchFamily="2" charset="-78"/>
            </a:endParaRPr>
          </a:p>
        </p:txBody>
      </p:sp>
      <p:sp>
        <p:nvSpPr>
          <p:cNvPr id="11" name="Text 7"/>
          <p:cNvSpPr/>
          <p:nvPr/>
        </p:nvSpPr>
        <p:spPr>
          <a:xfrm>
            <a:off x="873141" y="2976656"/>
            <a:ext cx="9162694" cy="1114476"/>
          </a:xfrm>
          <a:prstGeom prst="rect">
            <a:avLst/>
          </a:prstGeom>
          <a:noFill/>
          <a:ln/>
        </p:spPr>
        <p:txBody>
          <a:bodyPr wrap="square" rtlCol="0" anchor="t"/>
          <a:lstStyle/>
          <a:p>
            <a:pPr algn="r" rtl="1"/>
            <a:r>
              <a:rPr lang="fa-IR" sz="2400" dirty="0">
                <a:cs typeface="B Nazanin" panose="00000400000000000000" pitchFamily="2" charset="-78"/>
              </a:rPr>
              <a:t>تغییر تصادفی </a:t>
            </a:r>
            <a:r>
              <a:rPr lang="en-US" sz="2400" dirty="0">
                <a:cs typeface="B Nazanin" panose="00000400000000000000" pitchFamily="2" charset="-78"/>
              </a:rPr>
              <a:t>E0 </a:t>
            </a:r>
            <a:r>
              <a:rPr lang="fa-IR" sz="2400" dirty="0">
                <a:cs typeface="B Nazanin" panose="00000400000000000000" pitchFamily="2" charset="-78"/>
              </a:rPr>
              <a:t>در بازه (1+, 1-) در هر تکرار</a:t>
            </a:r>
          </a:p>
        </p:txBody>
      </p:sp>
      <p:sp>
        <p:nvSpPr>
          <p:cNvPr id="12" name="Shape 8"/>
          <p:cNvSpPr/>
          <p:nvPr/>
        </p:nvSpPr>
        <p:spPr>
          <a:xfrm>
            <a:off x="9412264" y="3825643"/>
            <a:ext cx="777597" cy="44410"/>
          </a:xfrm>
          <a:prstGeom prst="rect">
            <a:avLst/>
          </a:prstGeom>
          <a:solidFill>
            <a:srgbClr val="BBC4DC"/>
          </a:solidFill>
          <a:ln/>
        </p:spPr>
        <p:txBody>
          <a:bodyPr/>
          <a:lstStyle/>
          <a:p>
            <a:endParaRPr lang="fa-IR"/>
          </a:p>
        </p:txBody>
      </p:sp>
      <p:sp>
        <p:nvSpPr>
          <p:cNvPr id="13" name="Shape 9"/>
          <p:cNvSpPr/>
          <p:nvPr/>
        </p:nvSpPr>
        <p:spPr>
          <a:xfrm>
            <a:off x="10139601" y="3575672"/>
            <a:ext cx="499943" cy="499943"/>
          </a:xfrm>
          <a:prstGeom prst="roundRect">
            <a:avLst>
              <a:gd name="adj" fmla="val 26667"/>
            </a:avLst>
          </a:prstGeom>
          <a:solidFill>
            <a:srgbClr val="DEE7F7"/>
          </a:solidFill>
          <a:ln/>
        </p:spPr>
        <p:txBody>
          <a:bodyPr/>
          <a:lstStyle/>
          <a:p>
            <a:endParaRPr lang="fa-IR"/>
          </a:p>
        </p:txBody>
      </p:sp>
      <p:sp>
        <p:nvSpPr>
          <p:cNvPr id="14" name="Text 10"/>
          <p:cNvSpPr/>
          <p:nvPr/>
        </p:nvSpPr>
        <p:spPr>
          <a:xfrm>
            <a:off x="10286080" y="3533894"/>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1"/>
          <p:cNvSpPr/>
          <p:nvPr/>
        </p:nvSpPr>
        <p:spPr>
          <a:xfrm>
            <a:off x="4965995" y="3606685"/>
            <a:ext cx="4407578" cy="413741"/>
          </a:xfrm>
          <a:prstGeom prst="rect">
            <a:avLst/>
          </a:prstGeom>
          <a:noFill/>
          <a:ln/>
        </p:spPr>
        <p:txBody>
          <a:bodyPr wrap="none" rtlCol="0" anchor="t"/>
          <a:lstStyle/>
          <a:p>
            <a:pPr algn="r" rtl="1">
              <a:lnSpc>
                <a:spcPts val="2734"/>
              </a:lnSpc>
            </a:pPr>
            <a:r>
              <a:rPr lang="en-US" sz="2400" dirty="0">
                <a:solidFill>
                  <a:srgbClr val="476FD6"/>
                </a:solidFill>
                <a:latin typeface="Roboto Slab" pitchFamily="34" charset="0"/>
                <a:ea typeface="Roboto Slab" pitchFamily="34" charset="-122"/>
                <a:cs typeface="B Nazanin" panose="00000400000000000000" pitchFamily="2" charset="-78"/>
              </a:rPr>
              <a:t>E</a:t>
            </a:r>
            <a:r>
              <a:rPr lang="fa-IR" sz="2400" dirty="0">
                <a:solidFill>
                  <a:srgbClr val="476FD6"/>
                </a:solidFill>
                <a:latin typeface="Roboto Slab" pitchFamily="34" charset="0"/>
                <a:ea typeface="Roboto Slab" pitchFamily="34" charset="-122"/>
                <a:cs typeface="B Nazanin" panose="00000400000000000000" pitchFamily="2" charset="-78"/>
              </a:rPr>
              <a:t> انرژی فرار </a:t>
            </a:r>
            <a:r>
              <a:rPr lang="fa-IR" sz="2400" dirty="0" err="1">
                <a:solidFill>
                  <a:srgbClr val="476FD6"/>
                </a:solidFill>
                <a:latin typeface="Roboto Slab" pitchFamily="34" charset="0"/>
                <a:ea typeface="Roboto Slab" pitchFamily="34" charset="-122"/>
                <a:cs typeface="B Nazanin" panose="00000400000000000000" pitchFamily="2" charset="-78"/>
              </a:rPr>
              <a:t>دینامیکی</a:t>
            </a:r>
            <a:endParaRPr lang="en-US" sz="2400" dirty="0">
              <a:solidFill>
                <a:srgbClr val="476FD6"/>
              </a:solidFill>
              <a:latin typeface="Roboto Slab" pitchFamily="34" charset="0"/>
              <a:ea typeface="Roboto Slab" pitchFamily="34" charset="-122"/>
              <a:cs typeface="B Nazanin" panose="00000400000000000000" pitchFamily="2" charset="-78"/>
            </a:endParaRPr>
          </a:p>
        </p:txBody>
      </p:sp>
      <p:sp>
        <p:nvSpPr>
          <p:cNvPr id="16" name="Text 12"/>
          <p:cNvSpPr/>
          <p:nvPr/>
        </p:nvSpPr>
        <p:spPr>
          <a:xfrm>
            <a:off x="939754" y="4113039"/>
            <a:ext cx="9189075" cy="629097"/>
          </a:xfrm>
          <a:prstGeom prst="rect">
            <a:avLst/>
          </a:prstGeom>
          <a:noFill/>
          <a:ln/>
        </p:spPr>
        <p:txBody>
          <a:bodyPr wrap="square" rtlCol="0" anchor="t"/>
          <a:lstStyle/>
          <a:p>
            <a:pPr algn="just" rtl="1"/>
            <a:r>
              <a:rPr lang="fa-IR" sz="2400" dirty="0">
                <a:cs typeface="B Nazanin" panose="00000400000000000000" pitchFamily="2" charset="-78"/>
              </a:rPr>
              <a:t>کاهش انرژی در طول تکرارها</a:t>
            </a:r>
          </a:p>
          <a:p>
            <a:pPr algn="just" rtl="1"/>
            <a:r>
              <a:rPr lang="fa-IR" sz="2400" dirty="0">
                <a:cs typeface="B Nazanin" panose="00000400000000000000" pitchFamily="2" charset="-78"/>
              </a:rPr>
              <a:t>.</a:t>
            </a:r>
          </a:p>
        </p:txBody>
      </p:sp>
      <p:sp>
        <p:nvSpPr>
          <p:cNvPr id="19" name="Text 15"/>
          <p:cNvSpPr/>
          <p:nvPr/>
        </p:nvSpPr>
        <p:spPr>
          <a:xfrm>
            <a:off x="10321570" y="4773317"/>
            <a:ext cx="180023" cy="416481"/>
          </a:xfrm>
          <a:prstGeom prst="rect">
            <a:avLst/>
          </a:prstGeom>
          <a:noFill/>
          <a:ln/>
        </p:spPr>
        <p:txBody>
          <a:bodyPr wrap="none" rtlCol="0" anchor="t"/>
          <a:lstStyle/>
          <a:p>
            <a:pPr marL="0" indent="0" algn="ctr">
              <a:lnSpc>
                <a:spcPts val="3281"/>
              </a:lnSpc>
              <a:buNone/>
            </a:pPr>
            <a:endParaRPr lang="en-US" sz="2624" dirty="0"/>
          </a:p>
        </p:txBody>
      </p:sp>
      <p:sp>
        <p:nvSpPr>
          <p:cNvPr id="20" name="Text 16"/>
          <p:cNvSpPr/>
          <p:nvPr/>
        </p:nvSpPr>
        <p:spPr>
          <a:xfrm>
            <a:off x="3973287" y="4857119"/>
            <a:ext cx="5370844" cy="363795"/>
          </a:xfrm>
          <a:prstGeom prst="rect">
            <a:avLst/>
          </a:prstGeom>
          <a:noFill/>
          <a:ln/>
        </p:spPr>
        <p:txBody>
          <a:bodyPr wrap="none" rtlCol="0" anchor="t"/>
          <a:lstStyle/>
          <a:p>
            <a:pPr marL="0" indent="0" algn="r" rtl="1">
              <a:lnSpc>
                <a:spcPts val="2734"/>
              </a:lnSpc>
              <a:buNone/>
            </a:pPr>
            <a:endParaRPr lang="en-US" sz="2400" dirty="0">
              <a:cs typeface="B Nazanin" panose="00000400000000000000" pitchFamily="2" charset="-78"/>
            </a:endParaRPr>
          </a:p>
        </p:txBody>
      </p:sp>
      <p:sp>
        <p:nvSpPr>
          <p:cNvPr id="21" name="Text 17"/>
          <p:cNvSpPr/>
          <p:nvPr/>
        </p:nvSpPr>
        <p:spPr>
          <a:xfrm>
            <a:off x="939753" y="5335897"/>
            <a:ext cx="9189075" cy="1241940"/>
          </a:xfrm>
          <a:prstGeom prst="rect">
            <a:avLst/>
          </a:prstGeom>
          <a:noFill/>
          <a:ln/>
        </p:spPr>
        <p:txBody>
          <a:bodyPr wrap="square" rtlCol="0" anchor="t"/>
          <a:lstStyle/>
          <a:p>
            <a:pPr algn="just" rtl="1"/>
            <a:endParaRPr lang="fa-IR" sz="2400" dirty="0">
              <a:cs typeface="B Nazanin" panose="00000400000000000000" pitchFamily="2" charset="-78"/>
            </a:endParaRPr>
          </a:p>
        </p:txBody>
      </p:sp>
      <p:sp>
        <p:nvSpPr>
          <p:cNvPr id="24" name="Rectangle: Rounded Corners 23">
            <a:extLst>
              <a:ext uri="{FF2B5EF4-FFF2-40B4-BE49-F238E27FC236}">
                <a16:creationId xmlns:a16="http://schemas.microsoft.com/office/drawing/2014/main" id="{683A51FB-3C68-EE27-C1FA-5C1F570A35ED}"/>
              </a:ext>
            </a:extLst>
          </p:cNvPr>
          <p:cNvSpPr/>
          <p:nvPr/>
        </p:nvSpPr>
        <p:spPr>
          <a:xfrm>
            <a:off x="1144310" y="103193"/>
            <a:ext cx="8675914"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a:t>
            </a:r>
            <a:r>
              <a:rPr lang="fa-IR" b="1" dirty="0">
                <a:cs typeface="B Nazanin" panose="00000400000000000000" pitchFamily="2" charset="-78"/>
              </a:rPr>
              <a:t>ارائه دهنده: </a:t>
            </a:r>
            <a:r>
              <a:rPr lang="fa-IR" dirty="0">
                <a:cs typeface="B Nazanin" panose="00000400000000000000" pitchFamily="2" charset="-78"/>
              </a:rPr>
              <a:t>محمدمهدی روستا      </a:t>
            </a:r>
            <a:r>
              <a:rPr lang="fa-IR" b="1" dirty="0">
                <a:cs typeface="B Nazanin" panose="00000400000000000000" pitchFamily="2" charset="-78"/>
              </a:rPr>
              <a:t>استاد: </a:t>
            </a:r>
            <a:r>
              <a:rPr lang="fa-IR" dirty="0">
                <a:cs typeface="B Nazanin" panose="00000400000000000000" pitchFamily="2" charset="-78"/>
              </a:rPr>
              <a:t>دکتر اسدی      </a:t>
            </a:r>
            <a:r>
              <a:rPr lang="fa-IR" b="1" dirty="0">
                <a:cs typeface="B Nazanin" panose="00000400000000000000" pitchFamily="2" charset="-78"/>
              </a:rPr>
              <a:t>تاریخ: </a:t>
            </a:r>
            <a:r>
              <a:rPr lang="fa-IR" dirty="0">
                <a:cs typeface="B Nazanin" panose="00000400000000000000" pitchFamily="2" charset="-78"/>
              </a:rPr>
              <a:t>1403/3/23</a:t>
            </a:r>
            <a:endParaRPr lang="fa-IR" dirty="0"/>
          </a:p>
        </p:txBody>
      </p:sp>
      <p:pic>
        <p:nvPicPr>
          <p:cNvPr id="22" name="Image 1">
            <a:extLst>
              <a:ext uri="{FF2B5EF4-FFF2-40B4-BE49-F238E27FC236}">
                <a16:creationId xmlns:a16="http://schemas.microsoft.com/office/drawing/2014/main" id="{6592BA9D-642F-FE3A-CD73-BDDCC383B677}"/>
              </a:ext>
            </a:extLst>
          </p:cNvPr>
          <p:cNvPicPr>
            <a:picLocks noChangeAspect="1"/>
          </p:cNvPicPr>
          <p:nvPr/>
        </p:nvPicPr>
        <p:blipFill>
          <a:blip r:embed="rId5"/>
          <a:stretch>
            <a:fillRect/>
          </a:stretch>
        </p:blipFill>
        <p:spPr>
          <a:xfrm>
            <a:off x="10765666" y="-8200"/>
            <a:ext cx="3907971" cy="8229600"/>
          </a:xfrm>
          <a:prstGeom prst="rect">
            <a:avLst/>
          </a:prstGeom>
        </p:spPr>
      </p:pic>
      <p:pic>
        <p:nvPicPr>
          <p:cNvPr id="25" name="Picture 24">
            <a:extLst>
              <a:ext uri="{FF2B5EF4-FFF2-40B4-BE49-F238E27FC236}">
                <a16:creationId xmlns:a16="http://schemas.microsoft.com/office/drawing/2014/main" id="{3E965468-251B-4DBB-22CA-62A16EBB24E2}"/>
              </a:ext>
            </a:extLst>
          </p:cNvPr>
          <p:cNvPicPr>
            <a:picLocks noChangeAspect="1"/>
          </p:cNvPicPr>
          <p:nvPr/>
        </p:nvPicPr>
        <p:blipFill>
          <a:blip r:embed="rId6"/>
          <a:stretch>
            <a:fillRect/>
          </a:stretch>
        </p:blipFill>
        <p:spPr>
          <a:xfrm>
            <a:off x="1441438" y="1591645"/>
            <a:ext cx="8652715" cy="932571"/>
          </a:xfrm>
          <a:prstGeom prst="rect">
            <a:avLst/>
          </a:prstGeom>
        </p:spPr>
      </p:pic>
      <p:pic>
        <p:nvPicPr>
          <p:cNvPr id="27" name="Picture 26" descr="A graph of a waveform&#10;&#10;Description automatically generated">
            <a:extLst>
              <a:ext uri="{FF2B5EF4-FFF2-40B4-BE49-F238E27FC236}">
                <a16:creationId xmlns:a16="http://schemas.microsoft.com/office/drawing/2014/main" id="{43E7C058-6416-0335-BFB1-0A01005C8EB8}"/>
              </a:ext>
            </a:extLst>
          </p:cNvPr>
          <p:cNvPicPr>
            <a:picLocks noChangeAspect="1"/>
          </p:cNvPicPr>
          <p:nvPr/>
        </p:nvPicPr>
        <p:blipFill>
          <a:blip r:embed="rId7"/>
          <a:stretch>
            <a:fillRect/>
          </a:stretch>
        </p:blipFill>
        <p:spPr>
          <a:xfrm>
            <a:off x="1412989" y="4270544"/>
            <a:ext cx="5370844" cy="3775544"/>
          </a:xfrm>
          <a:prstGeom prst="rect">
            <a:avLst/>
          </a:prstGeom>
        </p:spPr>
      </p:pic>
      <p:sp>
        <p:nvSpPr>
          <p:cNvPr id="17" name="Rectangle: Rounded Corners 16">
            <a:extLst>
              <a:ext uri="{FF2B5EF4-FFF2-40B4-BE49-F238E27FC236}">
                <a16:creationId xmlns:a16="http://schemas.microsoft.com/office/drawing/2014/main" id="{E3DBE3DB-FF11-8915-F167-5FE124C43362}"/>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8/23</a:t>
            </a:r>
            <a:endParaRPr lang="fa-IR" dirty="0"/>
          </a:p>
        </p:txBody>
      </p:sp>
    </p:spTree>
    <p:extLst>
      <p:ext uri="{BB962C8B-B14F-4D97-AF65-F5344CB8AC3E}">
        <p14:creationId xmlns:p14="http://schemas.microsoft.com/office/powerpoint/2010/main" val="339359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solidFill>
          <a:ln/>
        </p:spPr>
        <p:txBody>
          <a:bodyPr/>
          <a:lstStyle/>
          <a:p>
            <a:endParaRPr lang="fa-IR" dirty="0"/>
          </a:p>
        </p:txBody>
      </p:sp>
      <p:sp>
        <p:nvSpPr>
          <p:cNvPr id="4" name="Text 1"/>
          <p:cNvSpPr/>
          <p:nvPr/>
        </p:nvSpPr>
        <p:spPr>
          <a:xfrm>
            <a:off x="2582279" y="703766"/>
            <a:ext cx="10457760" cy="1544848"/>
          </a:xfrm>
          <a:prstGeom prst="rect">
            <a:avLst/>
          </a:prstGeom>
          <a:noFill/>
          <a:ln/>
        </p:spPr>
        <p:txBody>
          <a:bodyPr wrap="none" rtlCol="0" anchor="t"/>
          <a:lstStyle/>
          <a:p>
            <a:pPr marL="0" indent="0" algn="r" rtl="1">
              <a:lnSpc>
                <a:spcPts val="5468"/>
              </a:lnSpc>
              <a:buNone/>
            </a:pPr>
            <a:r>
              <a:rPr lang="fa-IR" sz="6000" dirty="0">
                <a:solidFill>
                  <a:srgbClr val="476FD6"/>
                </a:solidFill>
                <a:latin typeface="Roboto Slab" pitchFamily="34" charset="0"/>
                <a:ea typeface="Roboto Slab" pitchFamily="34" charset="-122"/>
                <a:cs typeface="B Nazanin" panose="00000400000000000000" pitchFamily="2" charset="-78"/>
              </a:rPr>
              <a:t>مرحله بهره برداری</a:t>
            </a:r>
            <a:endParaRPr lang="en-US" sz="6000" dirty="0">
              <a:solidFill>
                <a:srgbClr val="476FD6"/>
              </a:solidFill>
              <a:latin typeface="Roboto Slab" pitchFamily="34" charset="0"/>
              <a:ea typeface="Roboto Slab" pitchFamily="34" charset="-122"/>
              <a:cs typeface="B Nazanin" panose="00000400000000000000" pitchFamily="2" charset="-78"/>
            </a:endParaRPr>
          </a:p>
          <a:p>
            <a:pPr marL="0" indent="0" algn="r" rtl="1">
              <a:lnSpc>
                <a:spcPts val="5468"/>
              </a:lnSpc>
              <a:buNone/>
            </a:pPr>
            <a:r>
              <a:rPr lang="fa-IR" sz="4800" dirty="0">
                <a:solidFill>
                  <a:srgbClr val="476FD6"/>
                </a:solidFill>
                <a:latin typeface="Roboto Slab" pitchFamily="34" charset="0"/>
                <a:ea typeface="Roboto Slab" pitchFamily="34" charset="-122"/>
                <a:cs typeface="B Nazanin" panose="00000400000000000000" pitchFamily="2" charset="-78"/>
              </a:rPr>
              <a:t>1) </a:t>
            </a:r>
            <a:r>
              <a:rPr lang="en-US" sz="4800" dirty="0" err="1">
                <a:solidFill>
                  <a:srgbClr val="476FD6"/>
                </a:solidFill>
                <a:latin typeface="Roboto Slab" pitchFamily="34" charset="0"/>
                <a:ea typeface="Roboto Slab" pitchFamily="34" charset="-122"/>
                <a:cs typeface="B Nazanin" panose="00000400000000000000" pitchFamily="2" charset="-78"/>
              </a:rPr>
              <a:t>محاصره</a:t>
            </a:r>
            <a:r>
              <a:rPr lang="en-US" sz="4800" dirty="0">
                <a:solidFill>
                  <a:srgbClr val="476FD6"/>
                </a:solidFill>
                <a:latin typeface="Roboto Slab" pitchFamily="34" charset="0"/>
                <a:ea typeface="Roboto Slab" pitchFamily="34" charset="-122"/>
                <a:cs typeface="B Nazanin" panose="00000400000000000000" pitchFamily="2" charset="-78"/>
              </a:rPr>
              <a:t> </a:t>
            </a:r>
            <a:r>
              <a:rPr lang="en-US" sz="4800" dirty="0" err="1">
                <a:solidFill>
                  <a:srgbClr val="476FD6"/>
                </a:solidFill>
                <a:latin typeface="Roboto Slab" pitchFamily="34" charset="0"/>
                <a:ea typeface="Roboto Slab" pitchFamily="34" charset="-122"/>
                <a:cs typeface="B Nazanin" panose="00000400000000000000" pitchFamily="2" charset="-78"/>
              </a:rPr>
              <a:t>نرم</a:t>
            </a:r>
            <a:endParaRPr lang="en-US" sz="4800" dirty="0">
              <a:cs typeface="B Nazanin" panose="00000400000000000000" pitchFamily="2" charset="-78"/>
            </a:endParaRPr>
          </a:p>
        </p:txBody>
      </p:sp>
      <p:pic>
        <p:nvPicPr>
          <p:cNvPr id="5" name="Image 1" descr="preencoded.png"/>
          <p:cNvPicPr>
            <a:picLocks noChangeAspect="1"/>
          </p:cNvPicPr>
          <p:nvPr/>
        </p:nvPicPr>
        <p:blipFill>
          <a:blip r:embed="rId4"/>
          <a:stretch>
            <a:fillRect/>
          </a:stretch>
        </p:blipFill>
        <p:spPr>
          <a:xfrm>
            <a:off x="1363078" y="2381845"/>
            <a:ext cx="3518059" cy="888682"/>
          </a:xfrm>
          <a:prstGeom prst="rect">
            <a:avLst/>
          </a:prstGeom>
        </p:spPr>
      </p:pic>
      <p:sp>
        <p:nvSpPr>
          <p:cNvPr id="6" name="Text 2"/>
          <p:cNvSpPr/>
          <p:nvPr/>
        </p:nvSpPr>
        <p:spPr>
          <a:xfrm>
            <a:off x="2021851" y="3615282"/>
            <a:ext cx="2859286" cy="347186"/>
          </a:xfrm>
          <a:prstGeom prst="rect">
            <a:avLst/>
          </a:prstGeom>
          <a:noFill/>
          <a:ln/>
        </p:spPr>
        <p:txBody>
          <a:bodyPr wrap="none" rtlCol="0" anchor="t"/>
          <a:lstStyle/>
          <a:p>
            <a:pPr marL="0" indent="0" algn="r" rtl="1">
              <a:lnSpc>
                <a:spcPts val="2734"/>
              </a:lnSpc>
              <a:buNone/>
            </a:pPr>
            <a:r>
              <a:rPr lang="en-US" sz="2400" b="1" dirty="0">
                <a:solidFill>
                  <a:srgbClr val="476FD6"/>
                </a:solidFill>
                <a:latin typeface="Roboto Slab" pitchFamily="34" charset="0"/>
                <a:ea typeface="Roboto Slab" pitchFamily="34" charset="-122"/>
                <a:cs typeface="B Nazanin" panose="00000400000000000000" pitchFamily="2" charset="-78"/>
              </a:rPr>
              <a:t>شناسایی قدرت فرار طعمه</a:t>
            </a:r>
            <a:endParaRPr lang="en-US" sz="2400" b="1" dirty="0">
              <a:cs typeface="B Nazanin" panose="00000400000000000000" pitchFamily="2" charset="-78"/>
            </a:endParaRPr>
          </a:p>
        </p:txBody>
      </p:sp>
      <p:sp>
        <p:nvSpPr>
          <p:cNvPr id="7" name="Text 3"/>
          <p:cNvSpPr/>
          <p:nvPr/>
        </p:nvSpPr>
        <p:spPr>
          <a:xfrm>
            <a:off x="1035669" y="4417457"/>
            <a:ext cx="3845469" cy="1824684"/>
          </a:xfrm>
          <a:prstGeom prst="rect">
            <a:avLst/>
          </a:prstGeom>
          <a:noFill/>
          <a:ln/>
        </p:spPr>
        <p:txBody>
          <a:bodyPr wrap="square" rtlCol="0" anchor="t"/>
          <a:lstStyle/>
          <a:p>
            <a:pPr marL="0" indent="0" algn="just" rtl="1">
              <a:lnSpc>
                <a:spcPts val="2624"/>
              </a:lnSpc>
              <a:buNone/>
            </a:pPr>
            <a:r>
              <a:rPr lang="en-US" sz="2400" dirty="0">
                <a:solidFill>
                  <a:srgbClr val="15213F"/>
                </a:solidFill>
                <a:latin typeface="Roboto" pitchFamily="34" charset="0"/>
                <a:ea typeface="Roboto" pitchFamily="34" charset="-122"/>
                <a:cs typeface="B Nazanin" panose="00000400000000000000" pitchFamily="2" charset="-78"/>
              </a:rPr>
              <a:t>هنگامی که |E| ≥ 0.5 </a:t>
            </a:r>
            <a:r>
              <a:rPr lang="fa-IR" sz="2400" dirty="0">
                <a:solidFill>
                  <a:srgbClr val="15213F"/>
                </a:solidFill>
                <a:latin typeface="Roboto" pitchFamily="34" charset="0"/>
                <a:ea typeface="Roboto" pitchFamily="34" charset="-122"/>
                <a:cs typeface="B Nazanin" panose="00000400000000000000" pitchFamily="2" charset="-78"/>
              </a:rPr>
              <a:t>و</a:t>
            </a:r>
            <a:r>
              <a:rPr lang="en-US" sz="2400" dirty="0">
                <a:solidFill>
                  <a:srgbClr val="15213F"/>
                </a:solidFill>
                <a:latin typeface="Roboto" pitchFamily="34" charset="0"/>
                <a:ea typeface="Roboto" pitchFamily="34" charset="-122"/>
                <a:cs typeface="B Nazanin" panose="00000400000000000000" pitchFamily="2" charset="-78"/>
              </a:rPr>
              <a:t> r &gt;= 0.5 است، خرگوش انرژی </a:t>
            </a:r>
            <a:r>
              <a:rPr lang="en-US" sz="2400" dirty="0" err="1">
                <a:solidFill>
                  <a:srgbClr val="15213F"/>
                </a:solidFill>
                <a:latin typeface="Roboto" pitchFamily="34" charset="0"/>
                <a:ea typeface="Roboto" pitchFamily="34" charset="-122"/>
                <a:cs typeface="B Nazanin" panose="00000400000000000000" pitchFamily="2" charset="-78"/>
              </a:rPr>
              <a:t>کافی</a:t>
            </a:r>
            <a:r>
              <a:rPr lang="en-US" sz="2400" dirty="0">
                <a:solidFill>
                  <a:srgbClr val="15213F"/>
                </a:solidFill>
                <a:latin typeface="Roboto" pitchFamily="34" charset="0"/>
                <a:ea typeface="Roboto" pitchFamily="34" charset="-122"/>
                <a:cs typeface="B Nazanin" panose="00000400000000000000" pitchFamily="2" charset="-78"/>
              </a:rPr>
              <a:t> </a:t>
            </a:r>
            <a:r>
              <a:rPr lang="fa-IR" sz="2400" dirty="0">
                <a:solidFill>
                  <a:srgbClr val="15213F"/>
                </a:solidFill>
                <a:latin typeface="Roboto" pitchFamily="34" charset="0"/>
                <a:ea typeface="Roboto" pitchFamily="34" charset="-122"/>
                <a:cs typeface="B Nazanin" panose="00000400000000000000" pitchFamily="2" charset="-78"/>
              </a:rPr>
              <a:t>دارد و سعی می کند با پرش های تصادفی و گمراه کننده فرار کند اما در نهایت </a:t>
            </a:r>
            <a:r>
              <a:rPr lang="fa-IR" sz="2400" dirty="0" err="1">
                <a:solidFill>
                  <a:srgbClr val="15213F"/>
                </a:solidFill>
                <a:latin typeface="Roboto" pitchFamily="34" charset="0"/>
                <a:ea typeface="Roboto" pitchFamily="34" charset="-122"/>
                <a:cs typeface="B Nazanin" panose="00000400000000000000" pitchFamily="2" charset="-78"/>
              </a:rPr>
              <a:t>نمی</a:t>
            </a:r>
            <a:r>
              <a:rPr lang="fa-IR" sz="2400" dirty="0">
                <a:solidFill>
                  <a:srgbClr val="15213F"/>
                </a:solidFill>
                <a:latin typeface="Roboto" pitchFamily="34" charset="0"/>
                <a:ea typeface="Roboto" pitchFamily="34" charset="-122"/>
                <a:cs typeface="B Nazanin" panose="00000400000000000000" pitchFamily="2" charset="-78"/>
              </a:rPr>
              <a:t> تواند.</a:t>
            </a:r>
            <a:endParaRPr lang="en-US" sz="2400" dirty="0">
              <a:cs typeface="B Nazanin" panose="00000400000000000000" pitchFamily="2" charset="-78"/>
            </a:endParaRPr>
          </a:p>
        </p:txBody>
      </p:sp>
      <p:pic>
        <p:nvPicPr>
          <p:cNvPr id="8" name="Image 2" descr="preencoded.png"/>
          <p:cNvPicPr>
            <a:picLocks noChangeAspect="1"/>
          </p:cNvPicPr>
          <p:nvPr/>
        </p:nvPicPr>
        <p:blipFill>
          <a:blip r:embed="rId5"/>
          <a:stretch>
            <a:fillRect/>
          </a:stretch>
        </p:blipFill>
        <p:spPr>
          <a:xfrm>
            <a:off x="5442410" y="2381845"/>
            <a:ext cx="3518178" cy="888682"/>
          </a:xfrm>
          <a:prstGeom prst="rect">
            <a:avLst/>
          </a:prstGeom>
        </p:spPr>
      </p:pic>
      <p:sp>
        <p:nvSpPr>
          <p:cNvPr id="9" name="Text 4"/>
          <p:cNvSpPr/>
          <p:nvPr/>
        </p:nvSpPr>
        <p:spPr>
          <a:xfrm>
            <a:off x="5778222" y="3603784"/>
            <a:ext cx="3073837" cy="694373"/>
          </a:xfrm>
          <a:prstGeom prst="rect">
            <a:avLst/>
          </a:prstGeom>
          <a:noFill/>
          <a:ln/>
        </p:spPr>
        <p:txBody>
          <a:bodyPr wrap="square" rtlCol="0" anchor="t"/>
          <a:lstStyle/>
          <a:p>
            <a:pPr marL="0" indent="0" algn="r" rtl="1">
              <a:lnSpc>
                <a:spcPts val="2734"/>
              </a:lnSpc>
              <a:buNone/>
            </a:pPr>
            <a:r>
              <a:rPr lang="fa-IR" sz="2400" b="1" dirty="0">
                <a:solidFill>
                  <a:srgbClr val="476FD6"/>
                </a:solidFill>
                <a:latin typeface="Roboto Slab" pitchFamily="34" charset="0"/>
                <a:ea typeface="Roboto Slab" pitchFamily="34" charset="-122"/>
                <a:cs typeface="B Nazanin" panose="00000400000000000000" pitchFamily="2" charset="-78"/>
              </a:rPr>
              <a:t>محاصره </a:t>
            </a:r>
            <a:r>
              <a:rPr lang="en-US" sz="2400" b="1" dirty="0" err="1">
                <a:solidFill>
                  <a:srgbClr val="476FD6"/>
                </a:solidFill>
                <a:latin typeface="Roboto Slab" pitchFamily="34" charset="0"/>
                <a:ea typeface="Roboto Slab" pitchFamily="34" charset="-122"/>
                <a:cs typeface="B Nazanin" panose="00000400000000000000" pitchFamily="2" charset="-78"/>
              </a:rPr>
              <a:t>طعمه</a:t>
            </a:r>
            <a:endParaRPr lang="en-US" sz="2400" b="1" dirty="0">
              <a:cs typeface="B Nazanin" panose="00000400000000000000" pitchFamily="2" charset="-78"/>
            </a:endParaRPr>
          </a:p>
        </p:txBody>
      </p:sp>
      <p:sp>
        <p:nvSpPr>
          <p:cNvPr id="10" name="Text 5"/>
          <p:cNvSpPr/>
          <p:nvPr/>
        </p:nvSpPr>
        <p:spPr>
          <a:xfrm>
            <a:off x="5442410" y="4431387"/>
            <a:ext cx="3409649" cy="2753184"/>
          </a:xfrm>
          <a:prstGeom prst="rect">
            <a:avLst/>
          </a:prstGeom>
          <a:noFill/>
          <a:ln/>
        </p:spPr>
        <p:txBody>
          <a:bodyPr wrap="square" rtlCol="0" anchor="t"/>
          <a:lstStyle/>
          <a:p>
            <a:pPr marL="0" indent="0" algn="just" rtl="1">
              <a:lnSpc>
                <a:spcPts val="2624"/>
              </a:lnSpc>
              <a:buNone/>
            </a:pPr>
            <a:endParaRPr lang="en-US" sz="2400" dirty="0">
              <a:cs typeface="B Nazanin" panose="00000400000000000000" pitchFamily="2" charset="-78"/>
            </a:endParaRPr>
          </a:p>
        </p:txBody>
      </p:sp>
      <p:pic>
        <p:nvPicPr>
          <p:cNvPr id="11" name="Image 3" descr="preencoded.png"/>
          <p:cNvPicPr>
            <a:picLocks noChangeAspect="1"/>
          </p:cNvPicPr>
          <p:nvPr/>
        </p:nvPicPr>
        <p:blipFill>
          <a:blip r:embed="rId6"/>
          <a:stretch>
            <a:fillRect/>
          </a:stretch>
        </p:blipFill>
        <p:spPr>
          <a:xfrm>
            <a:off x="9521862" y="2357667"/>
            <a:ext cx="3518178" cy="888682"/>
          </a:xfrm>
          <a:prstGeom prst="rect">
            <a:avLst/>
          </a:prstGeom>
        </p:spPr>
      </p:pic>
      <p:sp>
        <p:nvSpPr>
          <p:cNvPr id="12" name="Text 6"/>
          <p:cNvSpPr/>
          <p:nvPr/>
        </p:nvSpPr>
        <p:spPr>
          <a:xfrm>
            <a:off x="9966202" y="3615281"/>
            <a:ext cx="3073837" cy="694373"/>
          </a:xfrm>
          <a:prstGeom prst="rect">
            <a:avLst/>
          </a:prstGeom>
          <a:noFill/>
          <a:ln/>
        </p:spPr>
        <p:txBody>
          <a:bodyPr wrap="square" rtlCol="0" anchor="t"/>
          <a:lstStyle/>
          <a:p>
            <a:pPr marL="0" indent="0" algn="r" rtl="1">
              <a:lnSpc>
                <a:spcPts val="2734"/>
              </a:lnSpc>
              <a:buNone/>
            </a:pPr>
            <a:r>
              <a:rPr lang="fa-IR" sz="2400" b="1" dirty="0">
                <a:solidFill>
                  <a:srgbClr val="476FD6"/>
                </a:solidFill>
                <a:latin typeface="Roboto Slab" pitchFamily="34" charset="0"/>
                <a:ea typeface="Roboto Slab" pitchFamily="34" charset="-122"/>
                <a:cs typeface="B Nazanin" panose="00000400000000000000" pitchFamily="2" charset="-78"/>
              </a:rPr>
              <a:t>جهش غافلگیر کننده</a:t>
            </a:r>
            <a:endParaRPr lang="en-US" sz="2400" b="1" dirty="0">
              <a:cs typeface="B Nazanin" panose="00000400000000000000" pitchFamily="2" charset="-78"/>
            </a:endParaRPr>
          </a:p>
        </p:txBody>
      </p:sp>
      <p:sp>
        <p:nvSpPr>
          <p:cNvPr id="13" name="Text 7"/>
          <p:cNvSpPr/>
          <p:nvPr/>
        </p:nvSpPr>
        <p:spPr>
          <a:xfrm>
            <a:off x="9749265" y="4387759"/>
            <a:ext cx="3290775" cy="1333024"/>
          </a:xfrm>
          <a:prstGeom prst="rect">
            <a:avLst/>
          </a:prstGeom>
          <a:noFill/>
          <a:ln/>
        </p:spPr>
        <p:txBody>
          <a:bodyPr wrap="square" rtlCol="0" anchor="t"/>
          <a:lstStyle/>
          <a:p>
            <a:pPr marL="0" indent="0" algn="just" rtl="1">
              <a:lnSpc>
                <a:spcPts val="2624"/>
              </a:lnSpc>
              <a:buNone/>
            </a:pPr>
            <a:r>
              <a:rPr lang="en-US" sz="2400" dirty="0" err="1">
                <a:solidFill>
                  <a:srgbClr val="15213F"/>
                </a:solidFill>
                <a:latin typeface="Roboto" pitchFamily="34" charset="0"/>
                <a:ea typeface="Roboto" pitchFamily="34" charset="-122"/>
                <a:cs typeface="B Nazanin" panose="00000400000000000000" pitchFamily="2" charset="-78"/>
              </a:rPr>
              <a:t>شاهین‌ها</a:t>
            </a:r>
            <a:r>
              <a:rPr lang="en-US" sz="2400" dirty="0">
                <a:solidFill>
                  <a:srgbClr val="15213F"/>
                </a:solidFill>
                <a:latin typeface="Roboto" pitchFamily="34" charset="0"/>
                <a:ea typeface="Roboto" pitchFamily="34" charset="-122"/>
                <a:cs typeface="B Nazanin" panose="00000400000000000000" pitchFamily="2" charset="-78"/>
              </a:rPr>
              <a:t> </a:t>
            </a:r>
            <a:r>
              <a:rPr lang="fa-IR" sz="2400" dirty="0">
                <a:solidFill>
                  <a:srgbClr val="15213F"/>
                </a:solidFill>
                <a:latin typeface="Roboto" pitchFamily="34" charset="0"/>
                <a:ea typeface="Roboto" pitchFamily="34" charset="-122"/>
                <a:cs typeface="B Nazanin" panose="00000400000000000000" pitchFamily="2" charset="-78"/>
              </a:rPr>
              <a:t>پس از خسته کردن طعمه </a:t>
            </a:r>
            <a:r>
              <a:rPr kumimoji="0" lang="fa-IR" sz="2400" b="0" i="0" u="none" strike="noStrike" kern="1200" cap="none" spc="0" normalizeH="0" baseline="0" noProof="0" dirty="0">
                <a:ln>
                  <a:noFill/>
                </a:ln>
                <a:solidFill>
                  <a:srgbClr val="15213F"/>
                </a:solidFill>
                <a:effectLst/>
                <a:uLnTx/>
                <a:uFillTx/>
                <a:latin typeface="Roboto" pitchFamily="34" charset="0"/>
                <a:ea typeface="Roboto" pitchFamily="34" charset="-122"/>
                <a:cs typeface="B Nazanin" panose="00000400000000000000" pitchFamily="2" charset="-78"/>
              </a:rPr>
              <a:t>جهش غافلگیر کننده را انجام می دهند. </a:t>
            </a:r>
            <a:endParaRPr lang="en-US" sz="2400" dirty="0">
              <a:cs typeface="B Nazanin" panose="00000400000000000000" pitchFamily="2" charset="-78"/>
            </a:endParaRPr>
          </a:p>
        </p:txBody>
      </p:sp>
      <p:sp>
        <p:nvSpPr>
          <p:cNvPr id="23" name="Rectangle: Rounded Corners 22">
            <a:extLst>
              <a:ext uri="{FF2B5EF4-FFF2-40B4-BE49-F238E27FC236}">
                <a16:creationId xmlns:a16="http://schemas.microsoft.com/office/drawing/2014/main" id="{350E46DF-7047-1FFA-DFD0-58074A6ABC5C}"/>
              </a:ext>
            </a:extLst>
          </p:cNvPr>
          <p:cNvSpPr/>
          <p:nvPr/>
        </p:nvSpPr>
        <p:spPr>
          <a:xfrm>
            <a:off x="2989259" y="162235"/>
            <a:ext cx="8305800" cy="422230"/>
          </a:xfrm>
          <a:prstGeom prst="roundRect">
            <a:avLst/>
          </a:prstGeom>
          <a:ln/>
        </p:spPr>
        <p:style>
          <a:lnRef idx="2">
            <a:schemeClr val="accent1"/>
          </a:lnRef>
          <a:fillRef idx="1">
            <a:schemeClr val="lt1"/>
          </a:fillRef>
          <a:effectRef idx="0">
            <a:schemeClr val="accent1"/>
          </a:effectRef>
          <a:fontRef idx="minor">
            <a:schemeClr val="dk1"/>
          </a:fontRef>
        </p:style>
        <p:txBody>
          <a:bodyPr rtlCol="1" anchor="ctr"/>
          <a:lstStyle/>
          <a:p>
            <a:pPr algn="ctr"/>
            <a:r>
              <a:rPr lang="fa-IR" dirty="0">
                <a:cs typeface="B Nazanin" panose="00000400000000000000" pitchFamily="2" charset="-78"/>
              </a:rPr>
              <a:t>موضوع ارائه: </a:t>
            </a:r>
            <a:r>
              <a:rPr lang="fa-IR" dirty="0" err="1">
                <a:cs typeface="B Nazanin" panose="00000400000000000000" pitchFamily="2" charset="-78"/>
              </a:rPr>
              <a:t>الگوریتم</a:t>
            </a:r>
            <a:r>
              <a:rPr lang="fa-IR" dirty="0">
                <a:cs typeface="B Nazanin" panose="00000400000000000000" pitchFamily="2" charset="-78"/>
              </a:rPr>
              <a:t> شاهین هریس   ارائه دهنده: محمدمهدی روستا      استاد: دکتر اسدی      تاریخ: 1403/3/23</a:t>
            </a:r>
            <a:endParaRPr lang="fa-IR" dirty="0"/>
          </a:p>
        </p:txBody>
      </p:sp>
      <p:pic>
        <p:nvPicPr>
          <p:cNvPr id="16" name="Picture 15">
            <a:extLst>
              <a:ext uri="{FF2B5EF4-FFF2-40B4-BE49-F238E27FC236}">
                <a16:creationId xmlns:a16="http://schemas.microsoft.com/office/drawing/2014/main" id="{30C5660A-50ED-7632-0382-005D001AAC54}"/>
              </a:ext>
            </a:extLst>
          </p:cNvPr>
          <p:cNvPicPr>
            <a:picLocks noChangeAspect="1"/>
          </p:cNvPicPr>
          <p:nvPr/>
        </p:nvPicPr>
        <p:blipFill>
          <a:blip r:embed="rId7"/>
          <a:stretch>
            <a:fillRect/>
          </a:stretch>
        </p:blipFill>
        <p:spPr>
          <a:xfrm>
            <a:off x="1670233" y="6301154"/>
            <a:ext cx="11479710" cy="1415865"/>
          </a:xfrm>
          <a:prstGeom prst="rect">
            <a:avLst/>
          </a:prstGeom>
        </p:spPr>
      </p:pic>
      <p:sp>
        <p:nvSpPr>
          <p:cNvPr id="14" name="Text 5">
            <a:extLst>
              <a:ext uri="{FF2B5EF4-FFF2-40B4-BE49-F238E27FC236}">
                <a16:creationId xmlns:a16="http://schemas.microsoft.com/office/drawing/2014/main" id="{37C4D255-7A44-FAFE-2CF1-60B4047A3547}"/>
              </a:ext>
            </a:extLst>
          </p:cNvPr>
          <p:cNvSpPr/>
          <p:nvPr/>
        </p:nvSpPr>
        <p:spPr>
          <a:xfrm>
            <a:off x="5778222" y="4417457"/>
            <a:ext cx="3073837" cy="1680210"/>
          </a:xfrm>
          <a:prstGeom prst="rect">
            <a:avLst/>
          </a:prstGeom>
          <a:noFill/>
          <a:ln/>
        </p:spPr>
        <p:txBody>
          <a:bodyPr wrap="square" rtlCol="0" anchor="t"/>
          <a:lstStyle/>
          <a:p>
            <a:pPr marL="0" indent="0" algn="just" rtl="1">
              <a:lnSpc>
                <a:spcPts val="2624"/>
              </a:lnSpc>
              <a:buNone/>
            </a:pPr>
            <a:r>
              <a:rPr lang="en-US" sz="2400" dirty="0" err="1">
                <a:solidFill>
                  <a:srgbClr val="15213F"/>
                </a:solidFill>
                <a:latin typeface="Roboto" pitchFamily="34" charset="0"/>
                <a:ea typeface="Roboto" pitchFamily="34" charset="-122"/>
                <a:cs typeface="B Nazanin" panose="00000400000000000000" pitchFamily="2" charset="-78"/>
              </a:rPr>
              <a:t>در</a:t>
            </a:r>
            <a:r>
              <a:rPr lang="en-US" sz="2400" dirty="0">
                <a:solidFill>
                  <a:srgbClr val="15213F"/>
                </a:solidFill>
                <a:latin typeface="Roboto" pitchFamily="34" charset="0"/>
                <a:ea typeface="Roboto" pitchFamily="34" charset="-122"/>
                <a:cs typeface="B Nazanin" panose="00000400000000000000" pitchFamily="2" charset="-78"/>
              </a:rPr>
              <a:t> </a:t>
            </a:r>
            <a:r>
              <a:rPr lang="fa-IR" sz="2400" dirty="0">
                <a:solidFill>
                  <a:srgbClr val="15213F"/>
                </a:solidFill>
                <a:latin typeface="Roboto" pitchFamily="34" charset="0"/>
                <a:ea typeface="Roboto" pitchFamily="34" charset="-122"/>
                <a:cs typeface="B Nazanin" panose="00000400000000000000" pitchFamily="2" charset="-78"/>
              </a:rPr>
              <a:t>طول این تلاش ها، شاهین های هریس به آرامی طعمه را محاصره می کنند تا خرگوش را خسته کنند.</a:t>
            </a:r>
            <a:endParaRPr lang="en-US" sz="2400" dirty="0">
              <a:cs typeface="B Nazanin" panose="00000400000000000000" pitchFamily="2" charset="-78"/>
            </a:endParaRPr>
          </a:p>
        </p:txBody>
      </p:sp>
      <p:sp>
        <p:nvSpPr>
          <p:cNvPr id="15" name="Rectangle: Rounded Corners 14">
            <a:extLst>
              <a:ext uri="{FF2B5EF4-FFF2-40B4-BE49-F238E27FC236}">
                <a16:creationId xmlns:a16="http://schemas.microsoft.com/office/drawing/2014/main" id="{52645278-C08A-86E2-9F0B-B37DCF502071}"/>
              </a:ext>
            </a:extLst>
          </p:cNvPr>
          <p:cNvSpPr/>
          <p:nvPr/>
        </p:nvSpPr>
        <p:spPr>
          <a:xfrm>
            <a:off x="373926" y="7591169"/>
            <a:ext cx="1241444" cy="35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9/23</a:t>
            </a:r>
            <a:endParaRPr lang="fa-I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TotalTime>
  <Words>1732</Words>
  <Application>Microsoft Office PowerPoint</Application>
  <PresentationFormat>Custom</PresentationFormat>
  <Paragraphs>189</Paragraphs>
  <Slides>23</Slides>
  <Notes>15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23</vt:i4>
      </vt:variant>
    </vt:vector>
  </HeadingPairs>
  <TitlesOfParts>
    <vt:vector size="37" baseType="lpstr">
      <vt:lpstr>Aptos</vt:lpstr>
      <vt:lpstr>Aptos Display</vt:lpstr>
      <vt:lpstr>Arial</vt:lpstr>
      <vt:lpstr>B Nazanin</vt:lpstr>
      <vt:lpstr>Inter</vt:lpstr>
      <vt:lpstr>iransans</vt:lpstr>
      <vt:lpstr>Kanit</vt:lpstr>
      <vt:lpstr>Martel Sans</vt:lpstr>
      <vt:lpstr>Roboto</vt:lpstr>
      <vt:lpstr>Roboto Slab</vt:lpstr>
      <vt:lpstr>Wingdings</vt: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M</cp:lastModifiedBy>
  <cp:revision>16</cp:revision>
  <dcterms:created xsi:type="dcterms:W3CDTF">2024-06-10T20:52:06Z</dcterms:created>
  <dcterms:modified xsi:type="dcterms:W3CDTF">2024-06-11T20:24:04Z</dcterms:modified>
</cp:coreProperties>
</file>